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203"/>
  </p:notesMasterIdLst>
  <p:sldIdLst>
    <p:sldId id="256" r:id="rId2"/>
    <p:sldId id="496" r:id="rId3"/>
    <p:sldId id="258" r:id="rId4"/>
    <p:sldId id="259" r:id="rId5"/>
    <p:sldId id="266" r:id="rId6"/>
    <p:sldId id="498" r:id="rId7"/>
    <p:sldId id="516" r:id="rId8"/>
    <p:sldId id="268" r:id="rId9"/>
    <p:sldId id="269" r:id="rId10"/>
    <p:sldId id="270" r:id="rId11"/>
    <p:sldId id="271" r:id="rId12"/>
    <p:sldId id="272" r:id="rId13"/>
    <p:sldId id="273" r:id="rId14"/>
    <p:sldId id="274" r:id="rId15"/>
    <p:sldId id="279" r:id="rId16"/>
    <p:sldId id="280" r:id="rId17"/>
    <p:sldId id="281" r:id="rId18"/>
    <p:sldId id="282" r:id="rId19"/>
    <p:sldId id="283" r:id="rId20"/>
    <p:sldId id="456" r:id="rId21"/>
    <p:sldId id="284" r:id="rId22"/>
    <p:sldId id="502" r:id="rId23"/>
    <p:sldId id="285" r:id="rId24"/>
    <p:sldId id="286" r:id="rId25"/>
    <p:sldId id="287" r:id="rId26"/>
    <p:sldId id="288" r:id="rId27"/>
    <p:sldId id="289" r:id="rId28"/>
    <p:sldId id="290" r:id="rId29"/>
    <p:sldId id="291" r:id="rId30"/>
    <p:sldId id="505" r:id="rId31"/>
    <p:sldId id="518" r:id="rId32"/>
    <p:sldId id="293" r:id="rId33"/>
    <p:sldId id="294" r:id="rId34"/>
    <p:sldId id="515" r:id="rId35"/>
    <p:sldId id="295" r:id="rId36"/>
    <p:sldId id="296" r:id="rId37"/>
    <p:sldId id="297" r:id="rId38"/>
    <p:sldId id="298" r:id="rId39"/>
    <p:sldId id="299" r:id="rId40"/>
    <p:sldId id="300" r:id="rId41"/>
    <p:sldId id="301" r:id="rId42"/>
    <p:sldId id="302" r:id="rId43"/>
    <p:sldId id="303" r:id="rId44"/>
    <p:sldId id="304" r:id="rId45"/>
    <p:sldId id="306" r:id="rId46"/>
    <p:sldId id="512" r:id="rId47"/>
    <p:sldId id="307" r:id="rId48"/>
    <p:sldId id="309" r:id="rId49"/>
    <p:sldId id="513" r:id="rId50"/>
    <p:sldId id="519" r:id="rId51"/>
    <p:sldId id="311" r:id="rId52"/>
    <p:sldId id="509" r:id="rId53"/>
    <p:sldId id="510" r:id="rId54"/>
    <p:sldId id="462" r:id="rId55"/>
    <p:sldId id="463" r:id="rId56"/>
    <p:sldId id="314" r:id="rId57"/>
    <p:sldId id="461" r:id="rId58"/>
    <p:sldId id="504" r:id="rId59"/>
    <p:sldId id="318" r:id="rId60"/>
    <p:sldId id="319" r:id="rId61"/>
    <p:sldId id="486" r:id="rId62"/>
    <p:sldId id="322" r:id="rId63"/>
    <p:sldId id="323" r:id="rId64"/>
    <p:sldId id="324" r:id="rId65"/>
    <p:sldId id="325" r:id="rId66"/>
    <p:sldId id="326" r:id="rId67"/>
    <p:sldId id="327" r:id="rId68"/>
    <p:sldId id="328" r:id="rId69"/>
    <p:sldId id="329" r:id="rId70"/>
    <p:sldId id="330" r:id="rId71"/>
    <p:sldId id="331" r:id="rId72"/>
    <p:sldId id="332" r:id="rId73"/>
    <p:sldId id="493" r:id="rId74"/>
    <p:sldId id="333" r:id="rId75"/>
    <p:sldId id="511" r:id="rId76"/>
    <p:sldId id="334" r:id="rId77"/>
    <p:sldId id="335" r:id="rId78"/>
    <p:sldId id="336" r:id="rId79"/>
    <p:sldId id="474" r:id="rId80"/>
    <p:sldId id="338" r:id="rId81"/>
    <p:sldId id="475" r:id="rId82"/>
    <p:sldId id="340" r:id="rId83"/>
    <p:sldId id="341" r:id="rId84"/>
    <p:sldId id="342" r:id="rId85"/>
    <p:sldId id="343" r:id="rId86"/>
    <p:sldId id="433" r:id="rId87"/>
    <p:sldId id="345" r:id="rId88"/>
    <p:sldId id="346" r:id="rId89"/>
    <p:sldId id="347" r:id="rId90"/>
    <p:sldId id="348" r:id="rId91"/>
    <p:sldId id="483" r:id="rId92"/>
    <p:sldId id="349" r:id="rId93"/>
    <p:sldId id="350" r:id="rId94"/>
    <p:sldId id="434" r:id="rId95"/>
    <p:sldId id="352" r:id="rId96"/>
    <p:sldId id="353" r:id="rId97"/>
    <p:sldId id="354" r:id="rId98"/>
    <p:sldId id="466" r:id="rId99"/>
    <p:sldId id="355" r:id="rId100"/>
    <p:sldId id="467" r:id="rId101"/>
    <p:sldId id="356" r:id="rId102"/>
    <p:sldId id="468" r:id="rId103"/>
    <p:sldId id="357" r:id="rId104"/>
    <p:sldId id="358" r:id="rId105"/>
    <p:sldId id="360" r:id="rId106"/>
    <p:sldId id="361" r:id="rId107"/>
    <p:sldId id="470" r:id="rId108"/>
    <p:sldId id="359" r:id="rId109"/>
    <p:sldId id="362" r:id="rId110"/>
    <p:sldId id="455" r:id="rId111"/>
    <p:sldId id="469" r:id="rId112"/>
    <p:sldId id="363" r:id="rId113"/>
    <p:sldId id="458" r:id="rId114"/>
    <p:sldId id="459" r:id="rId115"/>
    <p:sldId id="460" r:id="rId116"/>
    <p:sldId id="453" r:id="rId117"/>
    <p:sldId id="454" r:id="rId118"/>
    <p:sldId id="435" r:id="rId119"/>
    <p:sldId id="368" r:id="rId120"/>
    <p:sldId id="487" r:id="rId121"/>
    <p:sldId id="370" r:id="rId122"/>
    <p:sldId id="371" r:id="rId123"/>
    <p:sldId id="372" r:id="rId124"/>
    <p:sldId id="373" r:id="rId125"/>
    <p:sldId id="489" r:id="rId126"/>
    <p:sldId id="488" r:id="rId127"/>
    <p:sldId id="374" r:id="rId128"/>
    <p:sldId id="375" r:id="rId129"/>
    <p:sldId id="376" r:id="rId130"/>
    <p:sldId id="377" r:id="rId131"/>
    <p:sldId id="378" r:id="rId132"/>
    <p:sldId id="497" r:id="rId133"/>
    <p:sldId id="379" r:id="rId134"/>
    <p:sldId id="380" r:id="rId135"/>
    <p:sldId id="381" r:id="rId136"/>
    <p:sldId id="382" r:id="rId137"/>
    <p:sldId id="383" r:id="rId138"/>
    <p:sldId id="490" r:id="rId139"/>
    <p:sldId id="384" r:id="rId140"/>
    <p:sldId id="436" r:id="rId141"/>
    <p:sldId id="386" r:id="rId142"/>
    <p:sldId id="387" r:id="rId143"/>
    <p:sldId id="437" r:id="rId144"/>
    <p:sldId id="389" r:id="rId145"/>
    <p:sldId id="390" r:id="rId146"/>
    <p:sldId id="438" r:id="rId147"/>
    <p:sldId id="392" r:id="rId148"/>
    <p:sldId id="393" r:id="rId149"/>
    <p:sldId id="394" r:id="rId150"/>
    <p:sldId id="439" r:id="rId151"/>
    <p:sldId id="396" r:id="rId152"/>
    <p:sldId id="397" r:id="rId153"/>
    <p:sldId id="398" r:id="rId154"/>
    <p:sldId id="440" r:id="rId155"/>
    <p:sldId id="400" r:id="rId156"/>
    <p:sldId id="401" r:id="rId157"/>
    <p:sldId id="492" r:id="rId158"/>
    <p:sldId id="441" r:id="rId159"/>
    <p:sldId id="403" r:id="rId160"/>
    <p:sldId id="404" r:id="rId161"/>
    <p:sldId id="405" r:id="rId162"/>
    <p:sldId id="442" r:id="rId163"/>
    <p:sldId id="407" r:id="rId164"/>
    <p:sldId id="408" r:id="rId165"/>
    <p:sldId id="443" r:id="rId166"/>
    <p:sldId id="410" r:id="rId167"/>
    <p:sldId id="411" r:id="rId168"/>
    <p:sldId id="412" r:id="rId169"/>
    <p:sldId id="444" r:id="rId170"/>
    <p:sldId id="414" r:id="rId171"/>
    <p:sldId id="415" r:id="rId172"/>
    <p:sldId id="416" r:id="rId173"/>
    <p:sldId id="445" r:id="rId174"/>
    <p:sldId id="418" r:id="rId175"/>
    <p:sldId id="419" r:id="rId176"/>
    <p:sldId id="446" r:id="rId177"/>
    <p:sldId id="421" r:id="rId178"/>
    <p:sldId id="465" r:id="rId179"/>
    <p:sldId id="422" r:id="rId180"/>
    <p:sldId id="495" r:id="rId181"/>
    <p:sldId id="423" r:id="rId182"/>
    <p:sldId id="447" r:id="rId183"/>
    <p:sldId id="425" r:id="rId184"/>
    <p:sldId id="426" r:id="rId185"/>
    <p:sldId id="479" r:id="rId186"/>
    <p:sldId id="480" r:id="rId187"/>
    <p:sldId id="481" r:id="rId188"/>
    <p:sldId id="482" r:id="rId189"/>
    <p:sldId id="476" r:id="rId190"/>
    <p:sldId id="450" r:id="rId191"/>
    <p:sldId id="478" r:id="rId192"/>
    <p:sldId id="452" r:id="rId193"/>
    <p:sldId id="477" r:id="rId194"/>
    <p:sldId id="451" r:id="rId195"/>
    <p:sldId id="499" r:id="rId196"/>
    <p:sldId id="500" r:id="rId197"/>
    <p:sldId id="501" r:id="rId198"/>
    <p:sldId id="449" r:id="rId199"/>
    <p:sldId id="431" r:id="rId200"/>
    <p:sldId id="491" r:id="rId201"/>
    <p:sldId id="432" r:id="rId202"/>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0" d="100"/>
          <a:sy n="120" d="100"/>
        </p:scale>
        <p:origin x="-1188"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heme" Target="theme/theme1.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7/13/2015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‹Nr.›</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151</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155</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159</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163</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166</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170</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174</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177</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183</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54</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190</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95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120</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Rot="1" noChangeAspect="1" noChangeArrowheads="1" noTextEdit="1"/>
          </p:cNvSpPr>
          <p:nvPr>
            <p:ph type="sldImg"/>
          </p:nvPr>
        </p:nvSpPr>
        <p:spPr>
          <a:ln/>
        </p:spPr>
      </p:sp>
      <p:sp>
        <p:nvSpPr>
          <p:cNvPr id="1270787" name="Rectangle 3"/>
          <p:cNvSpPr>
            <a:spLocks noGrp="1" noChangeArrowheads="1"/>
          </p:cNvSpPr>
          <p:nvPr>
            <p:ph type="body" idx="1"/>
          </p:nvPr>
        </p:nvSpPr>
        <p:spPr/>
        <p:txBody>
          <a:bodyPr/>
          <a:lstStyle/>
          <a:p>
            <a:r>
              <a:rPr lang="en-US" dirty="0" smtClean="0">
                <a:latin typeface="Arial" pitchFamily="34" charset="0"/>
              </a:rPr>
              <a:t>Power budget?</a:t>
            </a:r>
          </a:p>
          <a:p>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141</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144</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147</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33867"/>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p:wipe dir="r"/>
  </p:transition>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7283776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spd="slow">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‹Nr.›</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‹Nr.›</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2042416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7" r:id="rId13"/>
    <p:sldLayoutId id="2147483718" r:id="rId14"/>
    <p:sldLayoutId id="2147483719" r:id="rId15"/>
    <p:sldLayoutId id="2147483667" r:id="rId16"/>
    <p:sldLayoutId id="2147483683" r:id="rId17"/>
    <p:sldLayoutId id="2147483685" r:id="rId18"/>
    <p:sldLayoutId id="2147483720" r:id="rId19"/>
  </p:sldLayoutIdLst>
  <p:transition spd="slow">
    <p:wipe/>
  </p:transition>
  <p:timing>
    <p:tnLst>
      <p:par>
        <p:cT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84.jpeg"/><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191.emf"/><Relationship Id="rId2" Type="http://schemas.openxmlformats.org/officeDocument/2006/relationships/image" Target="../media/image190.pn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3" Type="http://schemas.openxmlformats.org/officeDocument/2006/relationships/image" Target="../media/image191.emf"/><Relationship Id="rId2" Type="http://schemas.openxmlformats.org/officeDocument/2006/relationships/image" Target="../media/image190.png"/><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9.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10.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47.png"/><Relationship Id="rId7" Type="http://schemas.openxmlformats.org/officeDocument/2006/relationships/image" Target="../media/image205.png"/><Relationship Id="rId2" Type="http://schemas.openxmlformats.org/officeDocument/2006/relationships/image" Target="../media/image201.jpeg"/><Relationship Id="rId1" Type="http://schemas.openxmlformats.org/officeDocument/2006/relationships/slideLayout" Target="../slideLayouts/slideLayout9.xml"/><Relationship Id="rId6" Type="http://schemas.openxmlformats.org/officeDocument/2006/relationships/image" Target="../media/image204.png"/><Relationship Id="rId5" Type="http://schemas.openxmlformats.org/officeDocument/2006/relationships/image" Target="../media/image203.png"/><Relationship Id="rId10" Type="http://schemas.openxmlformats.org/officeDocument/2006/relationships/image" Target="../media/image200.png"/><Relationship Id="rId4" Type="http://schemas.openxmlformats.org/officeDocument/2006/relationships/image" Target="../media/image202.png"/><Relationship Id="rId9" Type="http://schemas.openxmlformats.org/officeDocument/2006/relationships/image" Target="../media/image207.png"/></Relationships>
</file>

<file path=ppt/slides/_rels/slide1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5.png"/><Relationship Id="rId7" Type="http://schemas.openxmlformats.org/officeDocument/2006/relationships/image" Target="../media/image66.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20.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09.png"/></Relationships>
</file>

<file path=ppt/slides/_rels/slide121.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211.png"/></Relationships>
</file>

<file path=ppt/slides/_rels/slide122.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23.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2.png"/><Relationship Id="rId1" Type="http://schemas.openxmlformats.org/officeDocument/2006/relationships/slideLayout" Target="../slideLayouts/slideLayout2.xml"/><Relationship Id="rId5" Type="http://schemas.openxmlformats.org/officeDocument/2006/relationships/image" Target="../media/image215.png"/><Relationship Id="rId4" Type="http://schemas.openxmlformats.org/officeDocument/2006/relationships/image" Target="../media/image59.png"/></Relationships>
</file>

<file path=ppt/slides/_rels/slide124.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6.png"/><Relationship Id="rId1" Type="http://schemas.openxmlformats.org/officeDocument/2006/relationships/slideLayout" Target="../slideLayouts/slideLayout2.xml"/><Relationship Id="rId5" Type="http://schemas.openxmlformats.org/officeDocument/2006/relationships/image" Target="../media/image214.png"/><Relationship Id="rId4" Type="http://schemas.openxmlformats.org/officeDocument/2006/relationships/image" Target="../media/image217.png"/></Relationships>
</file>

<file path=ppt/slides/_rels/slide125.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12.png"/><Relationship Id="rId1" Type="http://schemas.openxmlformats.org/officeDocument/2006/relationships/slideLayout" Target="../slideLayouts/slideLayout2.xml"/><Relationship Id="rId4" Type="http://schemas.openxmlformats.org/officeDocument/2006/relationships/image" Target="../media/image219.png"/></Relationships>
</file>

<file path=ppt/slides/_rels/slide127.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12.png"/><Relationship Id="rId1" Type="http://schemas.openxmlformats.org/officeDocument/2006/relationships/slideLayout" Target="../slideLayouts/slideLayout2.xml"/><Relationship Id="rId6" Type="http://schemas.openxmlformats.org/officeDocument/2006/relationships/image" Target="../media/image220.png"/><Relationship Id="rId5" Type="http://schemas.openxmlformats.org/officeDocument/2006/relationships/image" Target="../media/image79.png"/><Relationship Id="rId4" Type="http://schemas.openxmlformats.org/officeDocument/2006/relationships/image" Target="../media/image214.png"/></Relationships>
</file>

<file path=ppt/slides/_rels/slide128.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1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129.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12.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222.png"/><Relationship Id="rId4" Type="http://schemas.openxmlformats.org/officeDocument/2006/relationships/image" Target="../media/image214.png"/></Relationships>
</file>

<file path=ppt/slides/_rels/slide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2.png"/><Relationship Id="rId4" Type="http://schemas.openxmlformats.org/officeDocument/2006/relationships/image" Target="../media/image59.png"/></Relationships>
</file>

<file path=ppt/slides/_rels/slide130.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23.jpeg"/><Relationship Id="rId1" Type="http://schemas.openxmlformats.org/officeDocument/2006/relationships/slideLayout" Target="../slideLayouts/slideLayout2.xml"/><Relationship Id="rId5" Type="http://schemas.openxmlformats.org/officeDocument/2006/relationships/image" Target="../media/image224.jpeg"/><Relationship Id="rId4" Type="http://schemas.openxmlformats.org/officeDocument/2006/relationships/image" Target="../media/image214.png"/></Relationships>
</file>

<file path=ppt/slides/_rels/slide131.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17.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6.png"/><Relationship Id="rId4" Type="http://schemas.openxmlformats.org/officeDocument/2006/relationships/image" Target="../media/image79.png"/></Relationships>
</file>

<file path=ppt/slides/_rels/slide133.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17.png"/><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34.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17.png"/><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35.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17.png"/><Relationship Id="rId1" Type="http://schemas.openxmlformats.org/officeDocument/2006/relationships/slideLayout" Target="../slideLayouts/slideLayout2.xml"/><Relationship Id="rId4" Type="http://schemas.openxmlformats.org/officeDocument/2006/relationships/image" Target="../media/image158.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65.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59.png"/><Relationship Id="rId4" Type="http://schemas.openxmlformats.org/officeDocument/2006/relationships/image" Target="../media/image69.png"/></Relationships>
</file>

<file path=ppt/slides/_rels/slide140.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230.png"/><Relationship Id="rId5" Type="http://schemas.microsoft.com/office/2007/relationships/hdphoto" Target="../media/hdphoto1.wdp"/><Relationship Id="rId4" Type="http://schemas.openxmlformats.org/officeDocument/2006/relationships/image" Target="../media/image232.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233.png"/></Relationships>
</file>

<file path=ppt/slides/_rels/slide145.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233.png"/></Relationships>
</file>

<file path=ppt/slides/_rels/slide146.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236.png"/><Relationship Id="rId4" Type="http://schemas.openxmlformats.org/officeDocument/2006/relationships/image" Target="../media/image238.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59.png"/><Relationship Id="rId4" Type="http://schemas.openxmlformats.org/officeDocument/2006/relationships/image" Target="../media/image72.png"/></Relationships>
</file>

<file path=ppt/slides/_rels/slide150.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239.png"/><Relationship Id="rId5" Type="http://schemas.openxmlformats.org/officeDocument/2006/relationships/image" Target="../media/image242.png"/><Relationship Id="rId4" Type="http://schemas.openxmlformats.org/officeDocument/2006/relationships/image" Target="../media/image241.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png"/><Relationship Id="rId9" Type="http://schemas.openxmlformats.org/officeDocument/2006/relationships/image" Target="../media/image243.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8" Type="http://schemas.openxmlformats.org/officeDocument/2006/relationships/image" Target="../media/image256.png"/><Relationship Id="rId13" Type="http://schemas.openxmlformats.org/officeDocument/2006/relationships/image" Target="../media/image261.png"/><Relationship Id="rId3" Type="http://schemas.openxmlformats.org/officeDocument/2006/relationships/image" Target="../media/image251.png"/><Relationship Id="rId7" Type="http://schemas.openxmlformats.org/officeDocument/2006/relationships/image" Target="../media/image255.png"/><Relationship Id="rId12" Type="http://schemas.openxmlformats.org/officeDocument/2006/relationships/image" Target="../media/image260.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254.png"/><Relationship Id="rId11" Type="http://schemas.openxmlformats.org/officeDocument/2006/relationships/image" Target="../media/image259.jpeg"/><Relationship Id="rId5" Type="http://schemas.openxmlformats.org/officeDocument/2006/relationships/image" Target="../media/image253.png"/><Relationship Id="rId15" Type="http://schemas.openxmlformats.org/officeDocument/2006/relationships/image" Target="../media/image250.png"/><Relationship Id="rId10" Type="http://schemas.openxmlformats.org/officeDocument/2006/relationships/image" Target="../media/image258.png"/><Relationship Id="rId4" Type="http://schemas.openxmlformats.org/officeDocument/2006/relationships/image" Target="../media/image252.png"/><Relationship Id="rId9" Type="http://schemas.openxmlformats.org/officeDocument/2006/relationships/image" Target="../media/image257.png"/><Relationship Id="rId14"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63.png"/><Relationship Id="rId7" Type="http://schemas.openxmlformats.org/officeDocument/2006/relationships/image" Target="../media/image256.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266.png"/><Relationship Id="rId5" Type="http://schemas.openxmlformats.org/officeDocument/2006/relationships/image" Target="../media/image265.png"/><Relationship Id="rId4" Type="http://schemas.openxmlformats.org/officeDocument/2006/relationships/image" Target="../media/image264.png"/><Relationship Id="rId9" Type="http://schemas.openxmlformats.org/officeDocument/2006/relationships/image" Target="../media/image262.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8" Type="http://schemas.openxmlformats.org/officeDocument/2006/relationships/image" Target="../media/image272.png"/><Relationship Id="rId13" Type="http://schemas.openxmlformats.org/officeDocument/2006/relationships/image" Target="../media/image277.png"/><Relationship Id="rId3" Type="http://schemas.openxmlformats.org/officeDocument/2006/relationships/image" Target="../media/image265.png"/><Relationship Id="rId7" Type="http://schemas.openxmlformats.org/officeDocument/2006/relationships/image" Target="../media/image271.jpeg"/><Relationship Id="rId12" Type="http://schemas.openxmlformats.org/officeDocument/2006/relationships/image" Target="../media/image276.png"/><Relationship Id="rId2" Type="http://schemas.openxmlformats.org/officeDocument/2006/relationships/notesSlide" Target="../notesSlides/notesSlide14.xml"/><Relationship Id="rId16" Type="http://schemas.openxmlformats.org/officeDocument/2006/relationships/image" Target="../media/image267.png"/><Relationship Id="rId1" Type="http://schemas.openxmlformats.org/officeDocument/2006/relationships/slideLayout" Target="../slideLayouts/slideLayout9.xml"/><Relationship Id="rId6" Type="http://schemas.openxmlformats.org/officeDocument/2006/relationships/image" Target="../media/image270.jpeg"/><Relationship Id="rId11" Type="http://schemas.openxmlformats.org/officeDocument/2006/relationships/image" Target="../media/image275.png"/><Relationship Id="rId5" Type="http://schemas.openxmlformats.org/officeDocument/2006/relationships/image" Target="../media/image269.jpeg"/><Relationship Id="rId15" Type="http://schemas.openxmlformats.org/officeDocument/2006/relationships/image" Target="../media/image47.png"/><Relationship Id="rId10" Type="http://schemas.openxmlformats.org/officeDocument/2006/relationships/image" Target="../media/image274.png"/><Relationship Id="rId4" Type="http://schemas.openxmlformats.org/officeDocument/2006/relationships/image" Target="../media/image268.png"/><Relationship Id="rId9" Type="http://schemas.openxmlformats.org/officeDocument/2006/relationships/image" Target="../media/image273.png"/><Relationship Id="rId14" Type="http://schemas.openxmlformats.org/officeDocument/2006/relationships/image" Target="../media/image278.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59.png"/></Relationships>
</file>

<file path=ppt/slides/_rels/slide170.xml.rels><?xml version="1.0" encoding="UTF-8" standalone="yes"?>
<Relationships xmlns="http://schemas.openxmlformats.org/package/2006/relationships"><Relationship Id="rId8" Type="http://schemas.openxmlformats.org/officeDocument/2006/relationships/image" Target="../media/image272.png"/><Relationship Id="rId13" Type="http://schemas.openxmlformats.org/officeDocument/2006/relationships/image" Target="../media/image287.png"/><Relationship Id="rId3" Type="http://schemas.openxmlformats.org/officeDocument/2006/relationships/image" Target="../media/image280.png"/><Relationship Id="rId7" Type="http://schemas.openxmlformats.org/officeDocument/2006/relationships/image" Target="../media/image275.png"/><Relationship Id="rId12" Type="http://schemas.openxmlformats.org/officeDocument/2006/relationships/image" Target="../media/image286.png"/><Relationship Id="rId2" Type="http://schemas.openxmlformats.org/officeDocument/2006/relationships/notesSlide" Target="../notesSlides/notesSlide15.xml"/><Relationship Id="rId16" Type="http://schemas.openxmlformats.org/officeDocument/2006/relationships/image" Target="../media/image279.png"/><Relationship Id="rId1" Type="http://schemas.openxmlformats.org/officeDocument/2006/relationships/slideLayout" Target="../slideLayouts/slideLayout9.xml"/><Relationship Id="rId6" Type="http://schemas.openxmlformats.org/officeDocument/2006/relationships/image" Target="../media/image282.png"/><Relationship Id="rId11" Type="http://schemas.openxmlformats.org/officeDocument/2006/relationships/image" Target="../media/image285.png"/><Relationship Id="rId5" Type="http://schemas.openxmlformats.org/officeDocument/2006/relationships/image" Target="../media/image281.png"/><Relationship Id="rId15" Type="http://schemas.openxmlformats.org/officeDocument/2006/relationships/image" Target="../media/image47.png"/><Relationship Id="rId10" Type="http://schemas.openxmlformats.org/officeDocument/2006/relationships/image" Target="../media/image284.png"/><Relationship Id="rId4" Type="http://schemas.openxmlformats.org/officeDocument/2006/relationships/image" Target="../media/image263.png"/><Relationship Id="rId9" Type="http://schemas.openxmlformats.org/officeDocument/2006/relationships/image" Target="../media/image283.png"/><Relationship Id="rId14" Type="http://schemas.openxmlformats.org/officeDocument/2006/relationships/image" Target="../media/image288.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289.emf"/><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91.png"/><Relationship Id="rId5" Type="http://schemas.openxmlformats.org/officeDocument/2006/relationships/image" Target="../media/image272.png"/><Relationship Id="rId10" Type="http://schemas.openxmlformats.org/officeDocument/2006/relationships/image" Target="../media/image289.emf"/><Relationship Id="rId4" Type="http://schemas.openxmlformats.org/officeDocument/2006/relationships/image" Target="../media/image275.png"/><Relationship Id="rId9" Type="http://schemas.openxmlformats.org/officeDocument/2006/relationships/image" Target="../media/image47.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294.pn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8" Type="http://schemas.openxmlformats.org/officeDocument/2006/relationships/image" Target="../media/image295.png"/><Relationship Id="rId13" Type="http://schemas.openxmlformats.org/officeDocument/2006/relationships/image" Target="../media/image300.png"/><Relationship Id="rId3" Type="http://schemas.openxmlformats.org/officeDocument/2006/relationships/image" Target="../media/image265.png"/><Relationship Id="rId7" Type="http://schemas.openxmlformats.org/officeDocument/2006/relationships/image" Target="../media/image288.png"/><Relationship Id="rId12" Type="http://schemas.openxmlformats.org/officeDocument/2006/relationships/image" Target="../media/image299.png"/><Relationship Id="rId17" Type="http://schemas.openxmlformats.org/officeDocument/2006/relationships/image" Target="../media/image294.png"/><Relationship Id="rId2" Type="http://schemas.openxmlformats.org/officeDocument/2006/relationships/notesSlide" Target="../notesSlides/notesSlide17.xml"/><Relationship Id="rId16" Type="http://schemas.openxmlformats.org/officeDocument/2006/relationships/image" Target="../media/image272.png"/><Relationship Id="rId1" Type="http://schemas.openxmlformats.org/officeDocument/2006/relationships/slideLayout" Target="../slideLayouts/slideLayout9.xml"/><Relationship Id="rId6" Type="http://schemas.openxmlformats.org/officeDocument/2006/relationships/image" Target="../media/image287.png"/><Relationship Id="rId11" Type="http://schemas.openxmlformats.org/officeDocument/2006/relationships/image" Target="../media/image298.jpeg"/><Relationship Id="rId5" Type="http://schemas.openxmlformats.org/officeDocument/2006/relationships/image" Target="../media/image286.png"/><Relationship Id="rId15" Type="http://schemas.openxmlformats.org/officeDocument/2006/relationships/image" Target="../media/image302.jpeg"/><Relationship Id="rId10" Type="http://schemas.openxmlformats.org/officeDocument/2006/relationships/image" Target="../media/image297.jpeg"/><Relationship Id="rId4" Type="http://schemas.openxmlformats.org/officeDocument/2006/relationships/image" Target="../media/image281.png"/><Relationship Id="rId9" Type="http://schemas.openxmlformats.org/officeDocument/2006/relationships/image" Target="../media/image296.png"/><Relationship Id="rId14" Type="http://schemas.openxmlformats.org/officeDocument/2006/relationships/image" Target="../media/image301.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65.png"/></Relationships>
</file>

<file path=ppt/slides/_rels/slide180.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3" Type="http://schemas.openxmlformats.org/officeDocument/2006/relationships/image" Target="../media/image305.emf"/><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04.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307.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8.xml.rels><?xml version="1.0" encoding="UTF-8" standalone="yes"?>
<Relationships xmlns="http://schemas.openxmlformats.org/package/2006/relationships"><Relationship Id="rId3" Type="http://schemas.openxmlformats.org/officeDocument/2006/relationships/image" Target="../media/image309.jpeg"/><Relationship Id="rId2" Type="http://schemas.openxmlformats.org/officeDocument/2006/relationships/image" Target="../media/image308.jpeg"/><Relationship Id="rId1" Type="http://schemas.openxmlformats.org/officeDocument/2006/relationships/slideLayout" Target="../slideLayouts/slideLayout14.xml"/><Relationship Id="rId6" Type="http://schemas.openxmlformats.org/officeDocument/2006/relationships/image" Target="../media/image312.jpeg"/><Relationship Id="rId5" Type="http://schemas.openxmlformats.org/officeDocument/2006/relationships/image" Target="../media/image311.jpeg"/><Relationship Id="rId4" Type="http://schemas.openxmlformats.org/officeDocument/2006/relationships/image" Target="../media/image310.jpeg"/></Relationships>
</file>

<file path=ppt/slides/_rels/slide189.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83.png"/><Relationship Id="rId4" Type="http://schemas.openxmlformats.org/officeDocument/2006/relationships/image" Target="../media/image65.png"/></Relationships>
</file>

<file path=ppt/slides/_rels/slide190.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316.png"/><Relationship Id="rId5" Type="http://schemas.openxmlformats.org/officeDocument/2006/relationships/image" Target="../media/image315.png"/><Relationship Id="rId4" Type="http://schemas.openxmlformats.org/officeDocument/2006/relationships/image" Target="../media/image314.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2.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3" Type="http://schemas.openxmlformats.org/officeDocument/2006/relationships/image" Target="../media/image317.png"/><Relationship Id="rId7" Type="http://schemas.openxmlformats.org/officeDocument/2006/relationships/image" Target="../media/image319.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316.png"/><Relationship Id="rId4" Type="http://schemas.openxmlformats.org/officeDocument/2006/relationships/image" Target="../media/image318.png"/></Relationships>
</file>

<file path=ppt/slides/_rels/slide194.xml.rels><?xml version="1.0" encoding="UTF-8" standalone="yes"?>
<Relationships xmlns="http://schemas.openxmlformats.org/package/2006/relationships"><Relationship Id="rId3" Type="http://schemas.openxmlformats.org/officeDocument/2006/relationships/image" Target="../media/image321.jpeg"/><Relationship Id="rId2" Type="http://schemas.openxmlformats.org/officeDocument/2006/relationships/image" Target="../media/image320.jpeg"/><Relationship Id="rId1" Type="http://schemas.openxmlformats.org/officeDocument/2006/relationships/slideLayout" Target="../slideLayouts/slideLayout14.xml"/><Relationship Id="rId5" Type="http://schemas.openxmlformats.org/officeDocument/2006/relationships/image" Target="../media/image323.jpeg"/><Relationship Id="rId4" Type="http://schemas.openxmlformats.org/officeDocument/2006/relationships/image" Target="../media/image322.jpeg"/></Relationships>
</file>

<file path=ppt/slides/_rels/slide195.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324.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26" Type="http://schemas.openxmlformats.org/officeDocument/2006/relationships/image" Target="../media/image30.png"/><Relationship Id="rId3" Type="http://schemas.openxmlformats.org/officeDocument/2006/relationships/image" Target="../media/image7.png"/><Relationship Id="rId21" Type="http://schemas.openxmlformats.org/officeDocument/2006/relationships/image" Target="../media/image25.png"/><Relationship Id="rId34" Type="http://schemas.openxmlformats.org/officeDocument/2006/relationships/image" Target="../media/image38.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5" Type="http://schemas.openxmlformats.org/officeDocument/2006/relationships/image" Target="../media/image29.png"/><Relationship Id="rId33" Type="http://schemas.openxmlformats.org/officeDocument/2006/relationships/image" Target="../media/image37.png"/><Relationship Id="rId2" Type="http://schemas.openxmlformats.org/officeDocument/2006/relationships/image" Target="../media/image6.png"/><Relationship Id="rId16" Type="http://schemas.openxmlformats.org/officeDocument/2006/relationships/image" Target="../media/image20.png"/><Relationship Id="rId20" Type="http://schemas.openxmlformats.org/officeDocument/2006/relationships/image" Target="../media/image24.png"/><Relationship Id="rId29" Type="http://schemas.openxmlformats.org/officeDocument/2006/relationships/image" Target="../media/image33.png"/><Relationship Id="rId1" Type="http://schemas.openxmlformats.org/officeDocument/2006/relationships/slideLayout" Target="../slideLayouts/slideLayout19.xml"/><Relationship Id="rId6" Type="http://schemas.openxmlformats.org/officeDocument/2006/relationships/image" Target="../media/image10.png"/><Relationship Id="rId11" Type="http://schemas.openxmlformats.org/officeDocument/2006/relationships/image" Target="../media/image15.png"/><Relationship Id="rId24" Type="http://schemas.openxmlformats.org/officeDocument/2006/relationships/image" Target="../media/image28.png"/><Relationship Id="rId32" Type="http://schemas.openxmlformats.org/officeDocument/2006/relationships/image" Target="../media/image36.png"/><Relationship Id="rId5" Type="http://schemas.openxmlformats.org/officeDocument/2006/relationships/image" Target="../media/image9.png"/><Relationship Id="rId15" Type="http://schemas.openxmlformats.org/officeDocument/2006/relationships/image" Target="../media/image19.png"/><Relationship Id="rId23" Type="http://schemas.openxmlformats.org/officeDocument/2006/relationships/image" Target="../media/image27.png"/><Relationship Id="rId28" Type="http://schemas.openxmlformats.org/officeDocument/2006/relationships/image" Target="../media/image32.png"/><Relationship Id="rId10" Type="http://schemas.openxmlformats.org/officeDocument/2006/relationships/image" Target="../media/image14.png"/><Relationship Id="rId19" Type="http://schemas.openxmlformats.org/officeDocument/2006/relationships/image" Target="../media/image23.png"/><Relationship Id="rId31" Type="http://schemas.openxmlformats.org/officeDocument/2006/relationships/image" Target="../media/image35.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 Id="rId22" Type="http://schemas.openxmlformats.org/officeDocument/2006/relationships/image" Target="../media/image26.png"/><Relationship Id="rId27" Type="http://schemas.openxmlformats.org/officeDocument/2006/relationships/image" Target="../media/image31.png"/><Relationship Id="rId30" Type="http://schemas.openxmlformats.org/officeDocument/2006/relationships/image" Target="../media/image34.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png"/></Relationships>
</file>

<file path=ppt/slides/_rels/slide200.xml.rels><?xml version="1.0" encoding="UTF-8" standalone="yes"?>
<Relationships xmlns="http://schemas.openxmlformats.org/package/2006/relationships"><Relationship Id="rId2" Type="http://schemas.openxmlformats.org/officeDocument/2006/relationships/image" Target="../media/image326.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s>
</file>

<file path=ppt/slides/_rels/slide2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93.png"/><Relationship Id="rId4" Type="http://schemas.openxmlformats.org/officeDocument/2006/relationships/image" Target="../media/image92.png"/></Relationships>
</file>

<file path=ppt/slides/_rels/slide24.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59.png"/><Relationship Id="rId7" Type="http://schemas.openxmlformats.org/officeDocument/2006/relationships/image" Target="../media/image94.pn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87.pn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65.png"/><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6.png"/></Relationships>
</file>

<file path=ppt/slides/_rels/slide2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98.png"/><Relationship Id="rId7" Type="http://schemas.openxmlformats.org/officeDocument/2006/relationships/image" Target="../media/image70.pn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59.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9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106.pn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58.pn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57.png"/><Relationship Id="rId2" Type="http://schemas.openxmlformats.org/officeDocument/2006/relationships/image" Target="../media/image47.png"/><Relationship Id="rId1" Type="http://schemas.openxmlformats.org/officeDocument/2006/relationships/slideLayout" Target="../slideLayouts/slideLayout9.xml"/><Relationship Id="rId6" Type="http://schemas.openxmlformats.org/officeDocument/2006/relationships/image" Target="../media/image110.png"/><Relationship Id="rId11" Type="http://schemas.openxmlformats.org/officeDocument/2006/relationships/image" Target="../media/image114.png"/><Relationship Id="rId5" Type="http://schemas.openxmlformats.org/officeDocument/2006/relationships/image" Target="../media/image109.jpeg"/><Relationship Id="rId10" Type="http://schemas.openxmlformats.org/officeDocument/2006/relationships/image" Target="../media/image113.jpeg"/><Relationship Id="rId4" Type="http://schemas.openxmlformats.org/officeDocument/2006/relationships/image" Target="../media/image108.png"/><Relationship Id="rId9" Type="http://schemas.openxmlformats.org/officeDocument/2006/relationships/image" Target="../media/image39.png"/><Relationship Id="rId14" Type="http://schemas.openxmlformats.org/officeDocument/2006/relationships/image" Target="../media/image1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03.png"/></Relationships>
</file>

<file path=ppt/slides/_rels/slide3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03.png"/></Relationships>
</file>

<file path=ppt/slides/_rels/slide3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121.png"/><Relationship Id="rId4" Type="http://schemas.openxmlformats.org/officeDocument/2006/relationships/image" Target="../media/image103.png"/></Relationships>
</file>

<file path=ppt/slides/_rels/slide38.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23.png"/><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122.png"/><Relationship Id="rId5" Type="http://schemas.openxmlformats.org/officeDocument/2006/relationships/image" Target="../media/image75.png"/><Relationship Id="rId4" Type="http://schemas.openxmlformats.org/officeDocument/2006/relationships/image" Target="../media/image103.png"/></Relationships>
</file>

<file path=ppt/slides/_rels/slide3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image" Target="../media/image129.png"/><Relationship Id="rId2" Type="http://schemas.openxmlformats.org/officeDocument/2006/relationships/image" Target="../media/image126.png"/><Relationship Id="rId1" Type="http://schemas.openxmlformats.org/officeDocument/2006/relationships/slideLayout" Target="../slideLayouts/slideLayout2.xml"/><Relationship Id="rId6" Type="http://schemas.openxmlformats.org/officeDocument/2006/relationships/image" Target="../media/image128.png"/><Relationship Id="rId5" Type="http://schemas.openxmlformats.org/officeDocument/2006/relationships/image" Target="../media/image103.png"/><Relationship Id="rId4" Type="http://schemas.openxmlformats.org/officeDocument/2006/relationships/image" Target="../media/image117.png"/></Relationships>
</file>

<file path=ppt/slides/_rels/slide41.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17.png"/><Relationship Id="rId7" Type="http://schemas.openxmlformats.org/officeDocument/2006/relationships/image" Target="../media/image130.png"/><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03.png"/><Relationship Id="rId9" Type="http://schemas.openxmlformats.org/officeDocument/2006/relationships/image" Target="../media/image75.png"/></Relationships>
</file>

<file path=ppt/slides/_rels/slide42.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image" Target="../media/image129.png"/><Relationship Id="rId2" Type="http://schemas.openxmlformats.org/officeDocument/2006/relationships/image" Target="../media/image132.png"/><Relationship Id="rId1" Type="http://schemas.openxmlformats.org/officeDocument/2006/relationships/slideLayout" Target="../slideLayouts/slideLayout2.xml"/><Relationship Id="rId6" Type="http://schemas.openxmlformats.org/officeDocument/2006/relationships/image" Target="../media/image128.png"/><Relationship Id="rId5" Type="http://schemas.openxmlformats.org/officeDocument/2006/relationships/image" Target="../media/image103.png"/><Relationship Id="rId4" Type="http://schemas.openxmlformats.org/officeDocument/2006/relationships/image" Target="../media/image117.png"/></Relationships>
</file>

<file path=ppt/slides/_rels/slide43.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17.png"/><Relationship Id="rId7" Type="http://schemas.openxmlformats.org/officeDocument/2006/relationships/image" Target="../media/image133.png"/><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03.png"/><Relationship Id="rId9"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29.png"/><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35.png"/><Relationship Id="rId4" Type="http://schemas.openxmlformats.org/officeDocument/2006/relationships/image" Target="../media/image128.png"/></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38.png"/><Relationship Id="rId2" Type="http://schemas.openxmlformats.org/officeDocument/2006/relationships/image" Target="../media/image128.png"/><Relationship Id="rId1" Type="http://schemas.openxmlformats.org/officeDocument/2006/relationships/slideLayout" Target="../slideLayouts/slideLayout9.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17.png"/></Relationships>
</file>

<file path=ppt/slides/_rels/slide46.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36.png"/><Relationship Id="rId2" Type="http://schemas.openxmlformats.org/officeDocument/2006/relationships/image" Target="../media/image139.png"/><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03.png"/><Relationship Id="rId4" Type="http://schemas.openxmlformats.org/officeDocument/2006/relationships/image" Target="../media/image128.png"/></Relationships>
</file>

<file path=ppt/slides/_rels/slide47.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41.png"/><Relationship Id="rId2" Type="http://schemas.openxmlformats.org/officeDocument/2006/relationships/image" Target="../media/image128.png"/><Relationship Id="rId1" Type="http://schemas.openxmlformats.org/officeDocument/2006/relationships/slideLayout" Target="../slideLayouts/slideLayout9.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17.png"/></Relationships>
</file>

<file path=ppt/slides/_rels/slide48.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43.png"/><Relationship Id="rId7" Type="http://schemas.openxmlformats.org/officeDocument/2006/relationships/image" Target="../media/image119.png"/><Relationship Id="rId2" Type="http://schemas.openxmlformats.org/officeDocument/2006/relationships/image" Target="../media/image142.png"/><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png"/><Relationship Id="rId10" Type="http://schemas.openxmlformats.org/officeDocument/2006/relationships/image" Target="../media/image147.png"/><Relationship Id="rId4" Type="http://schemas.openxmlformats.org/officeDocument/2006/relationships/image" Target="../media/image103.png"/><Relationship Id="rId9" Type="http://schemas.openxmlformats.org/officeDocument/2006/relationships/image" Target="../media/image146.png"/></Relationships>
</file>

<file path=ppt/slides/_rels/slide4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39.png"/><Relationship Id="rId1" Type="http://schemas.openxmlformats.org/officeDocument/2006/relationships/slideLayout" Target="../slideLayouts/slideLayout2.xml"/><Relationship Id="rId4" Type="http://schemas.openxmlformats.org/officeDocument/2006/relationships/image" Target="../media/image149.tif"/></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50.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47.png"/><Relationship Id="rId7" Type="http://schemas.openxmlformats.org/officeDocument/2006/relationships/image" Target="../media/image58.png"/><Relationship Id="rId2" Type="http://schemas.openxmlformats.org/officeDocument/2006/relationships/image" Target="../media/image150.png"/><Relationship Id="rId1" Type="http://schemas.openxmlformats.org/officeDocument/2006/relationships/slideLayout" Target="../slideLayouts/slideLayout9.xml"/><Relationship Id="rId6" Type="http://schemas.openxmlformats.org/officeDocument/2006/relationships/image" Target="../media/image152.png"/><Relationship Id="rId5" Type="http://schemas.openxmlformats.org/officeDocument/2006/relationships/image" Target="../media/image151.jpeg"/><Relationship Id="rId10" Type="http://schemas.openxmlformats.org/officeDocument/2006/relationships/image" Target="../media/image154.png"/><Relationship Id="rId4" Type="http://schemas.openxmlformats.org/officeDocument/2006/relationships/image" Target="../media/image39.png"/><Relationship Id="rId9" Type="http://schemas.openxmlformats.org/officeDocument/2006/relationships/image" Target="../media/image153.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17.png"/><Relationship Id="rId7" Type="http://schemas.openxmlformats.org/officeDocument/2006/relationships/image" Target="../media/image146.png"/><Relationship Id="rId2"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56.png"/><Relationship Id="rId5" Type="http://schemas.openxmlformats.org/officeDocument/2006/relationships/image" Target="../media/image104.png"/><Relationship Id="rId10" Type="http://schemas.openxmlformats.org/officeDocument/2006/relationships/image" Target="../media/image137.png"/><Relationship Id="rId4" Type="http://schemas.openxmlformats.org/officeDocument/2006/relationships/image" Target="../media/image144.png"/><Relationship Id="rId9" Type="http://schemas.openxmlformats.org/officeDocument/2006/relationships/image" Target="../media/image119.png"/></Relationships>
</file>

<file path=ppt/slides/_rels/slide54.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57.png"/><Relationship Id="rId7" Type="http://schemas.openxmlformats.org/officeDocument/2006/relationships/image" Target="../media/image10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36.png"/><Relationship Id="rId4" Type="http://schemas.openxmlformats.org/officeDocument/2006/relationships/image" Target="../media/image117.png"/></Relationships>
</file>

<file path=ppt/slides/_rels/slide55.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58.png"/><Relationship Id="rId4" Type="http://schemas.openxmlformats.org/officeDocument/2006/relationships/image" Target="../media/image136.png"/></Relationships>
</file>

<file path=ppt/slides/_rels/slide56.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60.png"/><Relationship Id="rId2" Type="http://schemas.openxmlformats.org/officeDocument/2006/relationships/image" Target="../media/image161.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58.png"/><Relationship Id="rId4" Type="http://schemas.openxmlformats.org/officeDocument/2006/relationships/image" Target="../media/image136.png"/></Relationships>
</file>

<file path=ppt/slides/_rels/slide57.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17.png"/><Relationship Id="rId7" Type="http://schemas.openxmlformats.org/officeDocument/2006/relationships/image" Target="../media/image156.png"/><Relationship Id="rId2" Type="http://schemas.openxmlformats.org/officeDocument/2006/relationships/image" Target="../media/image162.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04.png"/><Relationship Id="rId4" Type="http://schemas.openxmlformats.org/officeDocument/2006/relationships/image" Target="../media/image144.png"/></Relationships>
</file>

<file path=ppt/slides/_rels/slide5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17.png"/><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58.png"/></Relationships>
</file>

<file path=ppt/slides/_rels/slide5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17.png"/><Relationship Id="rId1" Type="http://schemas.openxmlformats.org/officeDocument/2006/relationships/slideLayout" Target="../slideLayouts/slideLayout2.xml"/><Relationship Id="rId5" Type="http://schemas.openxmlformats.org/officeDocument/2006/relationships/image" Target="../media/image146.png"/><Relationship Id="rId4" Type="http://schemas.openxmlformats.org/officeDocument/2006/relationships/image" Target="../media/image156.png"/></Relationships>
</file>

<file path=ppt/slides/_rels/slide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17.png"/><Relationship Id="rId1" Type="http://schemas.openxmlformats.org/officeDocument/2006/relationships/slideLayout" Target="../slideLayouts/slideLayout2.xml"/><Relationship Id="rId5" Type="http://schemas.openxmlformats.org/officeDocument/2006/relationships/image" Target="../media/image146.png"/><Relationship Id="rId4" Type="http://schemas.openxmlformats.org/officeDocument/2006/relationships/image" Target="../media/image15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44.png"/><Relationship Id="rId1" Type="http://schemas.openxmlformats.org/officeDocument/2006/relationships/slideLayout" Target="../slideLayouts/slideLayout2.xml"/><Relationship Id="rId5" Type="http://schemas.openxmlformats.org/officeDocument/2006/relationships/image" Target="../media/image165.png"/><Relationship Id="rId4" Type="http://schemas.openxmlformats.org/officeDocument/2006/relationships/image" Target="../media/image164.png"/></Relationships>
</file>

<file path=ppt/slides/_rels/slide68.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 Id="rId5" Type="http://schemas.openxmlformats.org/officeDocument/2006/relationships/image" Target="../media/image117.png"/><Relationship Id="rId4" Type="http://schemas.openxmlformats.org/officeDocument/2006/relationships/image" Target="../media/image129.png"/></Relationships>
</file>

<file path=ppt/slides/_rels/slide6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68.png"/><Relationship Id="rId1" Type="http://schemas.openxmlformats.org/officeDocument/2006/relationships/slideLayout" Target="../slideLayouts/slideLayout2.xml"/><Relationship Id="rId5" Type="http://schemas.openxmlformats.org/officeDocument/2006/relationships/image" Target="../media/image169.png"/><Relationship Id="rId4" Type="http://schemas.openxmlformats.org/officeDocument/2006/relationships/image" Target="../media/image136.png"/></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57.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6.png"/><Relationship Id="rId2" Type="http://schemas.openxmlformats.org/officeDocument/2006/relationships/image" Target="../media/image47.png"/><Relationship Id="rId1" Type="http://schemas.openxmlformats.org/officeDocument/2006/relationships/slideLayout" Target="../slideLayouts/slideLayout9.xml"/><Relationship Id="rId6" Type="http://schemas.openxmlformats.org/officeDocument/2006/relationships/image" Target="../media/image51.png"/><Relationship Id="rId11" Type="http://schemas.openxmlformats.org/officeDocument/2006/relationships/image" Target="../media/image55.jpg"/><Relationship Id="rId5" Type="http://schemas.openxmlformats.org/officeDocument/2006/relationships/image" Target="../media/image50.png"/><Relationship Id="rId10" Type="http://schemas.openxmlformats.org/officeDocument/2006/relationships/image" Target="../media/image54.png"/><Relationship Id="rId4" Type="http://schemas.openxmlformats.org/officeDocument/2006/relationships/image" Target="../media/image49.png"/><Relationship Id="rId9" Type="http://schemas.openxmlformats.org/officeDocument/2006/relationships/image" Target="../media/image53.jpg"/><Relationship Id="rId14" Type="http://schemas.openxmlformats.org/officeDocument/2006/relationships/image" Target="../media/image58.png"/></Relationships>
</file>

<file path=ppt/slides/_rels/slide70.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73.png"/><Relationship Id="rId7" Type="http://schemas.openxmlformats.org/officeDocument/2006/relationships/image" Target="../media/image58.png"/><Relationship Id="rId2" Type="http://schemas.openxmlformats.org/officeDocument/2006/relationships/image" Target="../media/image47.png"/><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175.png"/><Relationship Id="rId4" Type="http://schemas.openxmlformats.org/officeDocument/2006/relationships/image" Target="../media/image17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hyperlink" Target="http://kropla.com/electric2.htm" TargetMode="External"/><Relationship Id="rId2" Type="http://schemas.openxmlformats.org/officeDocument/2006/relationships/hyperlink" Target="http://en.wikipedia.org/wiki/AC_power_plugs_and_sockets" TargetMode="Externa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179.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July, 2015</a:t>
            </a:r>
            <a:endParaRPr lang="en-US" dirty="0"/>
          </a:p>
        </p:txBody>
      </p:sp>
    </p:spTree>
    <p:extLst>
      <p:ext uri="{BB962C8B-B14F-4D97-AF65-F5344CB8AC3E}">
        <p14:creationId xmlns:p14="http://schemas.microsoft.com/office/powerpoint/2010/main" val="2224323019"/>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spTree>
    <p:extLst>
      <p:ext uri="{BB962C8B-B14F-4D97-AF65-F5344CB8AC3E}">
        <p14:creationId xmlns:p14="http://schemas.microsoft.com/office/powerpoint/2010/main" val="3987431585"/>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pic>
        <p:nvPicPr>
          <p:cNvPr id="8" name="Picture 7"/>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p:wipe dir="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spd="slow">
    <p:wip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10" name="Picture 9"/>
          <p:cNvPicPr>
            <a:picLocks noChangeAspect="1"/>
          </p:cNvPicPr>
          <p:nvPr/>
        </p:nvPicPr>
        <p:blipFill>
          <a:blip r:embed="rId2"/>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591391124"/>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6425562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20/20/20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36424A"/>
                          </a:solidFill>
                        </a:rPr>
                        <a:t>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12 Mbps </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5</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50</a:t>
                      </a:r>
                      <a:endParaRPr lang="en-US" sz="1000" b="0" i="0" dirty="0">
                        <a:solidFill>
                          <a:srgbClr val="36424A"/>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spd="slow">
    <p:wip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spd="slow">
    <p:wip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110564072"/>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601457132"/>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170431021"/>
      </p:ext>
    </p:extLst>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3986500093"/>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2497663846"/>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002804933"/>
              </p:ext>
            </p:extLst>
          </p:nvPr>
        </p:nvGraphicFramePr>
        <p:xfrm>
          <a:off x="304796" y="1295400"/>
          <a:ext cx="8480899" cy="34614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spd="slow">
    <p:wip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p:wipe dir="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30446406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rPr>
                        <a:t>Firewall </a:t>
                      </a:r>
                      <a:r>
                        <a:rPr kumimoji="0" lang="en-US" sz="1000" b="1" u="none" strike="noStrike" cap="none" normalizeH="0" baseline="0" dirty="0" smtClean="0">
                          <a:ln>
                            <a:noFill/>
                          </a:ln>
                          <a:solidFill>
                            <a:schemeClr val="tx1"/>
                          </a:solidFill>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rPr>
                        <a:t>20/20/20 Mbps</a:t>
                      </a:r>
                      <a:endParaRPr kumimoji="0" lang="en-US" sz="1000" b="0" i="0" u="none" strike="noStrike" cap="none" normalizeH="0" baseline="0" dirty="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20 Mbps</a:t>
                      </a:r>
                      <a:endParaRPr lang="en-US" sz="1000" b="0" i="0" dirty="0">
                        <a:solidFill>
                          <a:schemeClr val="tx1"/>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rPr>
                        <a:t>Firewall Latency</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dirty="0" smtClean="0">
                          <a:solidFill>
                            <a:schemeClr val="tx1"/>
                          </a:solidFill>
                        </a:rPr>
                        <a:t>6 </a:t>
                      </a:r>
                      <a:r>
                        <a:rPr lang="el-GR" sz="1000" kern="1200" dirty="0" smtClean="0">
                          <a:solidFill>
                            <a:schemeClr val="tx1"/>
                          </a:solidFill>
                          <a:effectLst/>
                        </a:rPr>
                        <a:t>μs </a:t>
                      </a:r>
                      <a:endParaRPr lang="en-US" sz="1000" b="0" i="0" dirty="0">
                        <a:solidFill>
                          <a:schemeClr val="tx1"/>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12 Mbps </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20</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IPSec VPN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chemeClr val="tx1"/>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a:t>
                      </a:r>
                      <a:endParaRPr lang="en-US" sz="1000" b="0" i="0" dirty="0">
                        <a:solidFill>
                          <a:schemeClr val="tx1"/>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SSL-VPN Throughput </a:t>
                      </a:r>
                      <a:endParaRPr lang="en-US" sz="1000" b="1" dirty="0" smtClean="0">
                        <a:solidFill>
                          <a:schemeClr val="tx1"/>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50</a:t>
                      </a:r>
                      <a:endParaRPr lang="en-US" sz="1000" b="0" i="0" dirty="0">
                        <a:solidFill>
                          <a:schemeClr val="tx1"/>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476515089"/>
              </p:ext>
            </p:extLst>
          </p:nvPr>
        </p:nvGraphicFramePr>
        <p:xfrm>
          <a:off x="181045" y="1146705"/>
          <a:ext cx="8763000" cy="509902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734415">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r>
              <a:tr h="742863">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2108772">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9824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r>
              <a:tr h="530479">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a:xfrm>
            <a:off x="457200" y="274638"/>
            <a:ext cx="8229600" cy="565575"/>
          </a:xfrm>
        </p:spPr>
        <p:txBody>
          <a:bodyPr/>
          <a:lstStyle/>
          <a:p>
            <a:r>
              <a:rPr lang="en-US" dirty="0" smtClean="0"/>
              <a:t>FortiSwitch Family</a:t>
            </a:r>
            <a:endParaRPr lang="en-US" dirty="0"/>
          </a:p>
        </p:txBody>
      </p:sp>
      <p:sp>
        <p:nvSpPr>
          <p:cNvPr id="32" name="TextBox 31"/>
          <p:cNvSpPr txBox="1"/>
          <p:nvPr/>
        </p:nvSpPr>
        <p:spPr>
          <a:xfrm>
            <a:off x="2031191" y="49728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a:t>
            </a:r>
            <a:r>
              <a:rPr lang="en-US" sz="1200" b="1" dirty="0">
                <a:solidFill>
                  <a:srgbClr val="000000"/>
                </a:solidFill>
                <a:latin typeface="Arial Narrow"/>
                <a:cs typeface="Arial Narrow"/>
              </a:rPr>
              <a:t>80-POE</a:t>
            </a:r>
          </a:p>
        </p:txBody>
      </p:sp>
      <p:sp>
        <p:nvSpPr>
          <p:cNvPr id="35" name="TextBox 34"/>
          <p:cNvSpPr txBox="1"/>
          <p:nvPr/>
        </p:nvSpPr>
        <p:spPr>
          <a:xfrm>
            <a:off x="3984899" y="49619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FSW-224B-</a:t>
            </a:r>
            <a:r>
              <a:rPr lang="en-US" sz="1200" b="1" dirty="0">
                <a:solidFill>
                  <a:srgbClr val="000000"/>
                </a:solidFill>
                <a:latin typeface="Arial Narrow"/>
                <a:cs typeface="Arial Narrow"/>
              </a:rPr>
              <a:t>POE</a:t>
            </a:r>
          </a:p>
        </p:txBody>
      </p:sp>
      <p:sp>
        <p:nvSpPr>
          <p:cNvPr id="36" name="TextBox 35"/>
          <p:cNvSpPr txBox="1"/>
          <p:nvPr/>
        </p:nvSpPr>
        <p:spPr>
          <a:xfrm>
            <a:off x="3984899" y="52667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FSW-124B-</a:t>
            </a:r>
            <a:r>
              <a:rPr lang="en-US" sz="1200" b="1" dirty="0">
                <a:solidFill>
                  <a:srgbClr val="000000"/>
                </a:solidFill>
                <a:latin typeface="Arial Narrow"/>
                <a:cs typeface="Arial Narrow"/>
              </a:rPr>
              <a:t>POE</a:t>
            </a:r>
          </a:p>
        </p:txBody>
      </p:sp>
      <p:sp>
        <p:nvSpPr>
          <p:cNvPr id="48" name="TextBox 47"/>
          <p:cNvSpPr txBox="1"/>
          <p:nvPr/>
        </p:nvSpPr>
        <p:spPr>
          <a:xfrm>
            <a:off x="2031191" y="387607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FSW-28C</a:t>
            </a:r>
            <a:endParaRPr lang="en-US" sz="1200" b="1" dirty="0">
              <a:solidFill>
                <a:srgbClr val="000000"/>
              </a:solidFill>
              <a:latin typeface="Arial Narrow"/>
              <a:cs typeface="Arial Narrow"/>
            </a:endParaRPr>
          </a:p>
        </p:txBody>
      </p:sp>
      <p:sp>
        <p:nvSpPr>
          <p:cNvPr id="51" name="TextBox 50"/>
          <p:cNvSpPr txBox="1"/>
          <p:nvPr/>
        </p:nvSpPr>
        <p:spPr>
          <a:xfrm>
            <a:off x="3984899" y="4435147"/>
            <a:ext cx="1295400" cy="276999"/>
          </a:xfrm>
          <a:prstGeom prst="rect">
            <a:avLst/>
          </a:prstGeom>
          <a:noFill/>
        </p:spPr>
        <p:txBody>
          <a:bodyPr wrap="square" rtlCol="0">
            <a:spAutoFit/>
          </a:bodyPr>
          <a:lstStyle/>
          <a:p>
            <a:pPr>
              <a:defRPr/>
            </a:pPr>
            <a:r>
              <a:rPr lang="en-US" sz="1200" b="1" dirty="0" smtClean="0">
                <a:latin typeface="Arial Narrow"/>
                <a:cs typeface="Arial Narrow"/>
              </a:rPr>
              <a:t>FSW-124D</a:t>
            </a:r>
            <a:endParaRPr lang="en-US" sz="1200" b="1" dirty="0">
              <a:latin typeface="Arial Narrow"/>
              <a:cs typeface="Arial Narrow"/>
            </a:endParaRPr>
          </a:p>
        </p:txBody>
      </p:sp>
      <p:sp>
        <p:nvSpPr>
          <p:cNvPr id="58" name="TextBox 57"/>
          <p:cNvSpPr txBox="1"/>
          <p:nvPr/>
        </p:nvSpPr>
        <p:spPr>
          <a:xfrm>
            <a:off x="3984899" y="2109945"/>
            <a:ext cx="1295400" cy="276999"/>
          </a:xfrm>
          <a:prstGeom prst="rect">
            <a:avLst/>
          </a:prstGeom>
          <a:noFill/>
        </p:spPr>
        <p:txBody>
          <a:bodyPr wrap="square" rtlCol="0">
            <a:spAutoFit/>
          </a:bodyPr>
          <a:lstStyle/>
          <a:p>
            <a:pPr>
              <a:defRPr/>
            </a:pPr>
            <a:r>
              <a:rPr lang="en-US" sz="1200" b="1" dirty="0" smtClean="0">
                <a:latin typeface="Arial Narrow"/>
                <a:cs typeface="Arial Narrow"/>
              </a:rPr>
              <a:t>FSW-1024D</a:t>
            </a:r>
            <a:endParaRPr lang="en-US" sz="1200" b="1" dirty="0">
              <a:latin typeface="Arial Narrow"/>
              <a:cs typeface="Arial Narrow"/>
            </a:endParaRPr>
          </a:p>
        </p:txBody>
      </p:sp>
      <p:sp>
        <p:nvSpPr>
          <p:cNvPr id="71" name="TextBox 70"/>
          <p:cNvSpPr txBox="1"/>
          <p:nvPr/>
        </p:nvSpPr>
        <p:spPr>
          <a:xfrm>
            <a:off x="5627186" y="1385566"/>
            <a:ext cx="1295400" cy="276999"/>
          </a:xfrm>
          <a:prstGeom prst="rect">
            <a:avLst/>
          </a:prstGeom>
          <a:noFill/>
        </p:spPr>
        <p:txBody>
          <a:bodyPr wrap="square" rtlCol="0">
            <a:spAutoFit/>
          </a:bodyPr>
          <a:lstStyle/>
          <a:p>
            <a:pPr algn="ctr">
              <a:defRPr/>
            </a:pPr>
            <a:r>
              <a:rPr lang="en-US" sz="1200" b="1" dirty="0" smtClean="0">
                <a:latin typeface="Arial Narrow"/>
                <a:cs typeface="Arial Narrow"/>
              </a:rPr>
              <a:t>FSW-3032D</a:t>
            </a:r>
            <a:endParaRPr lang="en-US" sz="1200" b="1" dirty="0">
              <a:latin typeface="Arial Narrow"/>
              <a:cs typeface="Arial Narrow"/>
            </a:endParaRPr>
          </a:p>
        </p:txBody>
      </p:sp>
      <p:sp>
        <p:nvSpPr>
          <p:cNvPr id="73" name="TextBox 72"/>
          <p:cNvSpPr txBox="1"/>
          <p:nvPr/>
        </p:nvSpPr>
        <p:spPr>
          <a:xfrm>
            <a:off x="7944443" y="2098418"/>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FSW-1048D</a:t>
            </a:r>
            <a:endParaRPr lang="en-US" sz="1200" b="1" dirty="0">
              <a:solidFill>
                <a:srgbClr val="000000"/>
              </a:solidFill>
              <a:latin typeface="Arial Narrow"/>
              <a:cs typeface="Arial Narrow"/>
            </a:endParaRPr>
          </a:p>
        </p:txBody>
      </p:sp>
      <p:sp>
        <p:nvSpPr>
          <p:cNvPr id="85" name="TextBox 84"/>
          <p:cNvSpPr txBox="1"/>
          <p:nvPr/>
        </p:nvSpPr>
        <p:spPr>
          <a:xfrm>
            <a:off x="2031191" y="3458516"/>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FSW-108D-</a:t>
            </a:r>
            <a:r>
              <a:rPr lang="en-US" sz="1200" b="1" dirty="0">
                <a:solidFill>
                  <a:srgbClr val="000000"/>
                </a:solidFill>
                <a:latin typeface="Arial Narrow"/>
                <a:cs typeface="Arial Narrow"/>
              </a:rPr>
              <a:t>POE</a:t>
            </a:r>
          </a:p>
        </p:txBody>
      </p:sp>
      <p:sp>
        <p:nvSpPr>
          <p:cNvPr id="61" name="TextBox 60"/>
          <p:cNvSpPr txBox="1"/>
          <p:nvPr/>
        </p:nvSpPr>
        <p:spPr>
          <a:xfrm>
            <a:off x="7968404" y="4145683"/>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FSW-348B</a:t>
            </a:r>
            <a:endParaRPr lang="en-US" sz="1200" b="1" dirty="0">
              <a:solidFill>
                <a:srgbClr val="000000"/>
              </a:solidFill>
              <a:latin typeface="Arial Narrow"/>
              <a:cs typeface="Arial Narrow"/>
            </a:endParaRPr>
          </a:p>
        </p:txBody>
      </p:sp>
      <p:sp>
        <p:nvSpPr>
          <p:cNvPr id="66" name="TextBox 65"/>
          <p:cNvSpPr txBox="1"/>
          <p:nvPr/>
        </p:nvSpPr>
        <p:spPr>
          <a:xfrm>
            <a:off x="7968404" y="3516789"/>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FSW-448B</a:t>
            </a:r>
            <a:endParaRPr lang="en-US" sz="1200" b="1" dirty="0">
              <a:solidFill>
                <a:srgbClr val="000000"/>
              </a:solidFill>
              <a:latin typeface="Arial Narrow"/>
              <a:cs typeface="Arial Narrow"/>
            </a:endParaRPr>
          </a:p>
        </p:txBody>
      </p:sp>
      <p:sp>
        <p:nvSpPr>
          <p:cNvPr id="59" name="TextBox 58"/>
          <p:cNvSpPr txBox="1"/>
          <p:nvPr/>
        </p:nvSpPr>
        <p:spPr>
          <a:xfrm>
            <a:off x="3984899" y="4231951"/>
            <a:ext cx="1295400" cy="276999"/>
          </a:xfrm>
          <a:prstGeom prst="rect">
            <a:avLst/>
          </a:prstGeom>
          <a:noFill/>
        </p:spPr>
        <p:txBody>
          <a:bodyPr wrap="square" rtlCol="0">
            <a:spAutoFit/>
          </a:bodyPr>
          <a:lstStyle/>
          <a:p>
            <a:pPr>
              <a:defRPr/>
            </a:pPr>
            <a:r>
              <a:rPr lang="en-US" sz="1200" b="1" dirty="0" smtClean="0">
                <a:latin typeface="Arial Narrow"/>
                <a:cs typeface="Arial Narrow"/>
              </a:rPr>
              <a:t>FSW-124D-POE</a:t>
            </a:r>
            <a:endParaRPr lang="en-US" sz="1200" b="1" dirty="0">
              <a:latin typeface="Arial Narrow"/>
              <a:cs typeface="Arial Narrow"/>
            </a:endParaRPr>
          </a:p>
        </p:txBody>
      </p:sp>
      <p:pic>
        <p:nvPicPr>
          <p:cNvPr id="50" name="Picture 49"/>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5108535"/>
            <a:ext cx="612140" cy="438404"/>
          </a:xfrm>
          <a:prstGeom prst="rect">
            <a:avLst/>
          </a:prstGeom>
        </p:spPr>
      </p:pic>
      <p:pic>
        <p:nvPicPr>
          <p:cNvPr id="53" name="Picture 5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4925" y="5155542"/>
            <a:ext cx="762635" cy="531495"/>
          </a:xfrm>
          <a:prstGeom prst="rect">
            <a:avLst/>
          </a:prstGeom>
        </p:spPr>
      </p:pic>
      <p:pic>
        <p:nvPicPr>
          <p:cNvPr id="54" name="Picture 53"/>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883178"/>
            <a:ext cx="612140" cy="438404"/>
          </a:xfrm>
          <a:prstGeom prst="rect">
            <a:avLst/>
          </a:prstGeom>
        </p:spPr>
      </p:pic>
      <p:pic>
        <p:nvPicPr>
          <p:cNvPr id="63" name="Picture 62"/>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590692"/>
            <a:ext cx="612140" cy="438404"/>
          </a:xfrm>
          <a:prstGeom prst="rect">
            <a:avLst/>
          </a:prstGeom>
        </p:spPr>
      </p:pic>
      <p:sp>
        <p:nvSpPr>
          <p:cNvPr id="39" name="Rounded Rectangle 38"/>
          <p:cNvSpPr/>
          <p:nvPr/>
        </p:nvSpPr>
        <p:spPr bwMode="auto">
          <a:xfrm>
            <a:off x="1400245" y="5000477"/>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7" name="Rounded Rectangle 86"/>
          <p:cNvSpPr/>
          <p:nvPr/>
        </p:nvSpPr>
        <p:spPr bwMode="auto">
          <a:xfrm>
            <a:off x="1400245" y="3486103"/>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400245" y="3903664"/>
            <a:ext cx="685800" cy="228600"/>
          </a:xfrm>
          <a:prstGeom prst="roundRect">
            <a:avLst>
              <a:gd name="adj" fmla="val 50000"/>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pic>
        <p:nvPicPr>
          <p:cNvPr id="67" name="Picture 6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3386" y="4946184"/>
            <a:ext cx="762635" cy="531495"/>
          </a:xfrm>
          <a:prstGeom prst="rect">
            <a:avLst/>
          </a:prstGeom>
        </p:spPr>
      </p:pic>
      <p:pic>
        <p:nvPicPr>
          <p:cNvPr id="68" name="Picture 67"/>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7240" y="4267311"/>
            <a:ext cx="762635" cy="531495"/>
          </a:xfrm>
          <a:prstGeom prst="rect">
            <a:avLst/>
          </a:prstGeom>
        </p:spPr>
      </p:pic>
      <p:pic>
        <p:nvPicPr>
          <p:cNvPr id="70" name="Picture 6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5701" y="4104135"/>
            <a:ext cx="762635" cy="531495"/>
          </a:xfrm>
          <a:prstGeom prst="rect">
            <a:avLst/>
          </a:prstGeom>
        </p:spPr>
      </p:pic>
      <p:sp>
        <p:nvSpPr>
          <p:cNvPr id="38" name="Rounded Rectangle 37"/>
          <p:cNvSpPr/>
          <p:nvPr/>
        </p:nvSpPr>
        <p:spPr bwMode="auto">
          <a:xfrm>
            <a:off x="3345773" y="5295788"/>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45773" y="5021776"/>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7" name="Rounded Rectangle 56"/>
          <p:cNvSpPr/>
          <p:nvPr/>
        </p:nvSpPr>
        <p:spPr bwMode="auto">
          <a:xfrm>
            <a:off x="3345773" y="4257349"/>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0" name="Picture 8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4850" y="1975837"/>
            <a:ext cx="762635" cy="531495"/>
          </a:xfrm>
          <a:prstGeom prst="rect">
            <a:avLst/>
          </a:prstGeom>
        </p:spPr>
      </p:pic>
      <p:pic>
        <p:nvPicPr>
          <p:cNvPr id="92" name="Picture 91"/>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8614" y="3400120"/>
            <a:ext cx="762635" cy="531495"/>
          </a:xfrm>
          <a:prstGeom prst="rect">
            <a:avLst/>
          </a:prstGeom>
        </p:spPr>
      </p:pic>
      <p:sp>
        <p:nvSpPr>
          <p:cNvPr id="52" name="Rounded Rectangle 51"/>
          <p:cNvSpPr/>
          <p:nvPr/>
        </p:nvSpPr>
        <p:spPr bwMode="auto">
          <a:xfrm>
            <a:off x="7432278" y="1967362"/>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sp>
        <p:nvSpPr>
          <p:cNvPr id="46" name="Rounded Rectangle 45"/>
          <p:cNvSpPr/>
          <p:nvPr/>
        </p:nvSpPr>
        <p:spPr bwMode="auto">
          <a:xfrm>
            <a:off x="7505749" y="3391378"/>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7" name="Picture 4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128428" y="2013547"/>
            <a:ext cx="762635" cy="531495"/>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5092161" y="1296293"/>
            <a:ext cx="762635" cy="531495"/>
          </a:xfrm>
          <a:prstGeom prst="rect">
            <a:avLst/>
          </a:prstGeom>
        </p:spPr>
      </p:pic>
      <p:pic>
        <p:nvPicPr>
          <p:cNvPr id="65" name="Picture 64"/>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29378" y="3991248"/>
            <a:ext cx="762635" cy="531495"/>
          </a:xfrm>
          <a:prstGeom prst="rect">
            <a:avLst/>
          </a:prstGeom>
        </p:spPr>
      </p:pic>
      <p:sp>
        <p:nvSpPr>
          <p:cNvPr id="72" name="TextBox 71"/>
          <p:cNvSpPr txBox="1"/>
          <p:nvPr/>
        </p:nvSpPr>
        <p:spPr>
          <a:xfrm>
            <a:off x="3984899" y="38460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a:t>
            </a:r>
            <a:r>
              <a:rPr lang="en-US" sz="1200" b="1" dirty="0">
                <a:solidFill>
                  <a:srgbClr val="000000"/>
                </a:solidFill>
                <a:latin typeface="Arial Narrow"/>
                <a:cs typeface="Arial Narrow"/>
              </a:rPr>
              <a:t>POE</a:t>
            </a:r>
          </a:p>
        </p:txBody>
      </p:sp>
      <p:pic>
        <p:nvPicPr>
          <p:cNvPr id="76" name="Picture 75"/>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58768" y="3694656"/>
            <a:ext cx="762635" cy="531495"/>
          </a:xfrm>
          <a:prstGeom prst="rect">
            <a:avLst/>
          </a:prstGeom>
        </p:spPr>
      </p:pic>
      <p:sp>
        <p:nvSpPr>
          <p:cNvPr id="40" name="TextBox 39"/>
          <p:cNvSpPr txBox="1"/>
          <p:nvPr/>
        </p:nvSpPr>
        <p:spPr>
          <a:xfrm>
            <a:off x="3998759" y="358287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FSW-224D-FPOE</a:t>
            </a:r>
            <a:endParaRPr lang="en-US" sz="1200" b="1" dirty="0">
              <a:solidFill>
                <a:srgbClr val="000000"/>
              </a:solidFill>
              <a:latin typeface="Arial Narrow"/>
              <a:cs typeface="Arial Narrow"/>
            </a:endParaRPr>
          </a:p>
        </p:txBody>
      </p:sp>
      <p:pic>
        <p:nvPicPr>
          <p:cNvPr id="41" name="Picture 40"/>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2628" y="3431436"/>
            <a:ext cx="762635" cy="531495"/>
          </a:xfrm>
          <a:prstGeom prst="rect">
            <a:avLst/>
          </a:prstGeom>
        </p:spPr>
      </p:pic>
      <p:sp>
        <p:nvSpPr>
          <p:cNvPr id="42" name="Rounded Rectangle 41"/>
          <p:cNvSpPr/>
          <p:nvPr/>
        </p:nvSpPr>
        <p:spPr bwMode="auto">
          <a:xfrm>
            <a:off x="3359633" y="358727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0" name="Rounded Rectangle 79"/>
          <p:cNvSpPr/>
          <p:nvPr/>
        </p:nvSpPr>
        <p:spPr bwMode="auto">
          <a:xfrm>
            <a:off x="3345773" y="385049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43" name="Picture 4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5183" y="2802326"/>
            <a:ext cx="762635" cy="531495"/>
          </a:xfrm>
          <a:prstGeom prst="rect">
            <a:avLst/>
          </a:prstGeom>
        </p:spPr>
      </p:pic>
      <p:sp>
        <p:nvSpPr>
          <p:cNvPr id="44" name="Rounded Rectangle 43"/>
          <p:cNvSpPr/>
          <p:nvPr/>
        </p:nvSpPr>
        <p:spPr bwMode="auto">
          <a:xfrm>
            <a:off x="7347519" y="2683104"/>
            <a:ext cx="771027" cy="228600"/>
          </a:xfrm>
          <a:prstGeom prst="roundRect">
            <a:avLst>
              <a:gd name="adj" fmla="val 50000"/>
            </a:avLst>
          </a:prstGeom>
          <a:solidFill>
            <a:schemeClr val="accent5">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FL Stacking</a:t>
            </a:r>
            <a:endParaRPr kumimoji="0" lang="en-US" sz="1000" b="0" i="0" u="none" strike="noStrike" cap="none" normalizeH="0" baseline="0" dirty="0">
              <a:ln>
                <a:noFill/>
              </a:ln>
              <a:solidFill>
                <a:schemeClr val="bg1"/>
              </a:solidFill>
              <a:effectLst/>
              <a:latin typeface="Arial" charset="0"/>
            </a:endParaRPr>
          </a:p>
        </p:txBody>
      </p:sp>
      <p:sp>
        <p:nvSpPr>
          <p:cNvPr id="45" name="TextBox 44"/>
          <p:cNvSpPr txBox="1"/>
          <p:nvPr/>
        </p:nvSpPr>
        <p:spPr>
          <a:xfrm>
            <a:off x="7962966" y="2793125"/>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FSW-548D-FPOE</a:t>
            </a:r>
            <a:endParaRPr lang="en-US" sz="1200" b="1" dirty="0">
              <a:solidFill>
                <a:srgbClr val="000000"/>
              </a:solidFill>
              <a:latin typeface="Arial Narrow"/>
              <a:cs typeface="Arial Narrow"/>
            </a:endParaRPr>
          </a:p>
        </p:txBody>
      </p:sp>
    </p:spTree>
    <p:extLst>
      <p:ext uri="{BB962C8B-B14F-4D97-AF65-F5344CB8AC3E}">
        <p14:creationId xmlns:p14="http://schemas.microsoft.com/office/powerpoint/2010/main" val="129051881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spd="slow">
    <p:wip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r:embed="rId5"/>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spd="slow">
    <p:wip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 RJ45 Ports</a:t>
            </a:r>
            <a:endParaRPr lang="en-US" sz="1200" dirty="0"/>
          </a:p>
          <a:p>
            <a:pPr marL="343047" indent="-343047" defTabSz="914417">
              <a:spcBef>
                <a:spcPct val="20000"/>
              </a:spcBef>
              <a:buFontTx/>
              <a:buChar char="•"/>
            </a:pPr>
            <a:r>
              <a:rPr lang="en-US" sz="1200" dirty="0" smtClean="0"/>
              <a:t>2x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853392159"/>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bl>
          </a:graphicData>
        </a:graphic>
      </p:graphicFrame>
      <p:pic>
        <p:nvPicPr>
          <p:cNvPr id="13" name="Picture 12"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_124D_Front_Top_300ppi-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4746" y="1859493"/>
            <a:ext cx="6008254" cy="1326823"/>
          </a:xfrm>
          <a:prstGeom prst="rect">
            <a:avLst/>
          </a:prstGeom>
        </p:spPr>
      </p:pic>
    </p:spTree>
    <p:extLst>
      <p:ext uri="{BB962C8B-B14F-4D97-AF65-F5344CB8AC3E}">
        <p14:creationId xmlns:p14="http://schemas.microsoft.com/office/powerpoint/2010/main" val="1726569276"/>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a:t>
            </a:r>
            <a:r>
              <a:rPr lang="en-US" sz="1200" dirty="0"/>
              <a:t>GE RJ45 </a:t>
            </a:r>
            <a:r>
              <a:rPr lang="en-US" sz="1200" dirty="0" smtClean="0"/>
              <a:t>Ports</a:t>
            </a:r>
          </a:p>
          <a:p>
            <a:pPr marL="343047" indent="-343047" defTabSz="914417">
              <a:spcBef>
                <a:spcPct val="20000"/>
              </a:spcBef>
              <a:buFontTx/>
              <a:buChar char="•"/>
            </a:pPr>
            <a:r>
              <a:rPr lang="en-US" sz="1200" dirty="0"/>
              <a:t>12x GE RJ45 </a:t>
            </a:r>
            <a:r>
              <a:rPr lang="en-US" sz="1200" dirty="0" smtClean="0"/>
              <a:t>PoE Ports</a:t>
            </a:r>
            <a:endParaRPr lang="en-US" sz="1200" dirty="0"/>
          </a:p>
          <a:p>
            <a:pPr marL="343047" indent="-343047" defTabSz="914417">
              <a:spcBef>
                <a:spcPct val="20000"/>
              </a:spcBef>
              <a:buFontTx/>
              <a:buChar char="•"/>
            </a:pPr>
            <a:r>
              <a:rPr lang="en-US" sz="1200" dirty="0"/>
              <a:t>2x GE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92996374"/>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8055" y="34770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124D-POE_top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818" y="242454"/>
            <a:ext cx="6477000" cy="4318000"/>
          </a:xfrm>
          <a:prstGeom prst="rect">
            <a:avLst/>
          </a:prstGeom>
        </p:spPr>
      </p:pic>
    </p:spTree>
    <p:extLst>
      <p:ext uri="{BB962C8B-B14F-4D97-AF65-F5344CB8AC3E}">
        <p14:creationId xmlns:p14="http://schemas.microsoft.com/office/powerpoint/2010/main" val="1726569276"/>
      </p:ext>
    </p:extLst>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224D-FPOE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 x GE (POE/POE+) Ports</a:t>
            </a:r>
          </a:p>
          <a:p>
            <a:pPr marL="343047" indent="-343047" defTabSz="914417">
              <a:spcBef>
                <a:spcPct val="20000"/>
              </a:spcBef>
              <a:buFontTx/>
              <a:buChar char="•"/>
            </a:pPr>
            <a:r>
              <a:rPr lang="en-US" sz="1200" dirty="0" smtClean="0"/>
              <a:t>4x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456041716"/>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4" name="Picture 13"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3" name="Picture 2"/>
          <p:cNvPicPr>
            <a:picLocks noChangeAspect="1"/>
          </p:cNvPicPr>
          <p:nvPr/>
        </p:nvPicPr>
        <p:blipFill>
          <a:blip r:embed="rId3"/>
          <a:stretch>
            <a:fillRect/>
          </a:stretch>
        </p:blipFill>
        <p:spPr>
          <a:xfrm>
            <a:off x="808181" y="1836377"/>
            <a:ext cx="4872182" cy="990647"/>
          </a:xfrm>
          <a:prstGeom prst="rect">
            <a:avLst/>
          </a:prstGeom>
        </p:spPr>
      </p:pic>
      <p:pic>
        <p:nvPicPr>
          <p:cNvPr id="10" name="Picture 47" descr="dark_OutputPort-POE_p.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1656012"/>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53432715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36424A"/>
                          </a:solidFill>
                          <a:latin typeface="+mn-lt"/>
                        </a:rPr>
                        <a:t>30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spd="slow">
    <p:wip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r:embed="rId3"/>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spd="slow">
    <p:wip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Title 1"/>
          <p:cNvSpPr>
            <a:spLocks noGrp="1"/>
          </p:cNvSpPr>
          <p:nvPr>
            <p:ph type="title"/>
          </p:nvPr>
        </p:nvSpPr>
        <p:spPr>
          <a:prstGeom prst="rect">
            <a:avLst/>
          </a:prstGeom>
        </p:spPr>
        <p:txBody>
          <a:bodyPr anchor="ctr"/>
          <a:lstStyle/>
          <a:p>
            <a:pPr lvl="0"/>
            <a:r>
              <a:rPr lang="en-US" b="0" i="0" dirty="0" smtClean="0">
                <a:solidFill>
                  <a:srgbClr val="000000"/>
                </a:solidFill>
              </a:rPr>
              <a:t>FortiSwitch </a:t>
            </a:r>
            <a:r>
              <a:rPr lang="en-US" dirty="0" smtClean="0">
                <a:solidFill>
                  <a:srgbClr val="000000"/>
                </a:solidFill>
              </a:rPr>
              <a:t>548D-FPOE</a:t>
            </a:r>
            <a:endParaRPr lang="en-US" b="0" i="0" dirty="0">
              <a:solidFill>
                <a:srgbClr val="000000"/>
              </a:solidFill>
            </a:endParaRPr>
          </a:p>
        </p:txBody>
      </p:sp>
      <p:sp>
        <p:nvSpPr>
          <p:cNvPr id="17" name="TextBox 16"/>
          <p:cNvSpPr txBox="1"/>
          <p:nvPr/>
        </p:nvSpPr>
        <p:spPr>
          <a:xfrm>
            <a:off x="179608" y="5926390"/>
            <a:ext cx="8454431" cy="369332"/>
          </a:xfrm>
          <a:prstGeom prst="rect">
            <a:avLst/>
          </a:prstGeom>
          <a:solidFill>
            <a:schemeClr val="accent6">
              <a:lumMod val="20000"/>
              <a:lumOff val="80000"/>
            </a:schemeClr>
          </a:solidFill>
        </p:spPr>
        <p:txBody>
          <a:bodyPr wrap="square" rtlCol="0">
            <a:spAutoFit/>
          </a:bodyPr>
          <a:lstStyle/>
          <a:p>
            <a:r>
              <a:rPr lang="en-US" i="1" dirty="0" smtClean="0"/>
              <a:t>* Initial SW will not support FortiLink Stacking</a:t>
            </a:r>
            <a:endParaRPr lang="en-US" i="1" dirty="0"/>
          </a:p>
        </p:txBody>
      </p:sp>
      <p:sp>
        <p:nvSpPr>
          <p:cNvPr id="1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 x GE (POE/POE+) Ports</a:t>
            </a:r>
          </a:p>
          <a:p>
            <a:pPr marL="343047" indent="-343047" defTabSz="914417">
              <a:spcBef>
                <a:spcPct val="20000"/>
              </a:spcBef>
              <a:buFontTx/>
              <a:buChar char="•"/>
            </a:pPr>
            <a:r>
              <a:rPr lang="en-US" sz="1200" dirty="0" smtClean="0"/>
              <a:t>4x 10GE SFP slots</a:t>
            </a:r>
          </a:p>
          <a:p>
            <a:pPr marL="343047" indent="-343047" defTabSz="914417">
              <a:spcBef>
                <a:spcPct val="20000"/>
              </a:spcBef>
              <a:buFontTx/>
              <a:buChar char="•"/>
            </a:pPr>
            <a:r>
              <a:rPr lang="en-US" sz="1200" dirty="0" smtClean="0"/>
              <a:t>2x 40GE QSFP+ slots</a:t>
            </a:r>
            <a:endParaRPr lang="en-US" sz="1200" dirty="0"/>
          </a:p>
        </p:txBody>
      </p:sp>
      <p:graphicFrame>
        <p:nvGraphicFramePr>
          <p:cNvPr id="19" name="Content Placeholder 4"/>
          <p:cNvGraphicFramePr>
            <a:graphicFrameLocks/>
          </p:cNvGraphicFramePr>
          <p:nvPr>
            <p:extLst>
              <p:ext uri="{D42A27DB-BD31-4B8C-83A1-F6EECF244321}">
                <p14:modId xmlns:p14="http://schemas.microsoft.com/office/powerpoint/2010/main" val="395581579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336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96,000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FOS, 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370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20" name="Picture 1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78872" y="3505200"/>
            <a:ext cx="569690" cy="312735"/>
          </a:xfrm>
          <a:prstGeom prst="rect">
            <a:avLst/>
          </a:prstGeom>
          <a:effectLst/>
        </p:spPr>
      </p:pic>
      <p:pic>
        <p:nvPicPr>
          <p:cNvPr id="22" name="Picture 47" descr="dark_OutputPort-POE_p.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1836" y="3502306"/>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stretch>
            <a:fillRect/>
          </a:stretch>
        </p:blipFill>
        <p:spPr>
          <a:xfrm>
            <a:off x="669636" y="1741129"/>
            <a:ext cx="4964545" cy="1318963"/>
          </a:xfrm>
          <a:prstGeom prst="rect">
            <a:avLst/>
          </a:prstGeom>
        </p:spPr>
      </p:pic>
    </p:spTree>
    <p:extLst>
      <p:ext uri="{BB962C8B-B14F-4D97-AF65-F5344CB8AC3E}">
        <p14:creationId xmlns:p14="http://schemas.microsoft.com/office/powerpoint/2010/main" val="2445962822"/>
      </p:ext>
    </p:extLst>
  </p:cSld>
  <p:clrMapOvr>
    <a:masterClrMapping/>
  </p:clrMapOvr>
  <p:transition spd="slow">
    <p:wip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r:embed="rId3"/>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spd="slow">
    <p:wip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3"/>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FortiGate Managed</a:t>
                      </a:r>
                      <a:endParaRPr lang="en-US" sz="1000" dirty="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r:embed="rId3"/>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spd="slow">
    <p:wip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016179484"/>
              </p:ext>
            </p:extLst>
          </p:nvPr>
        </p:nvGraphicFramePr>
        <p:xfrm>
          <a:off x="252001" y="1260000"/>
          <a:ext cx="8639998" cy="4276098"/>
        </p:xfrm>
        <a:graphic>
          <a:graphicData uri="http://schemas.openxmlformats.org/drawingml/2006/table">
            <a:tbl>
              <a:tblPr firstRow="1" bandRow="1">
                <a:effectLst/>
                <a:tableStyleId>{073A0DAA-6AF3-43AB-8588-CEC1D06C72B9}</a:tableStyleId>
              </a:tblPr>
              <a:tblGrid>
                <a:gridCol w="1906999"/>
                <a:gridCol w="2244333"/>
                <a:gridCol w="2244333"/>
                <a:gridCol w="224433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2780198961"/>
              </p:ext>
            </p:extLst>
          </p:nvPr>
        </p:nvGraphicFramePr>
        <p:xfrm>
          <a:off x="252000" y="1260000"/>
          <a:ext cx="8640002" cy="4494774"/>
        </p:xfrm>
        <a:graphic>
          <a:graphicData uri="http://schemas.openxmlformats.org/drawingml/2006/table">
            <a:tbl>
              <a:tblPr firstRow="1" bandRow="1">
                <a:effectLst/>
                <a:tableStyleId>{073A0DAA-6AF3-43AB-8588-CEC1D06C72B9}</a:tableStyleId>
              </a:tblPr>
              <a:tblGrid>
                <a:gridCol w="1907000"/>
                <a:gridCol w="1122167"/>
                <a:gridCol w="1122167"/>
                <a:gridCol w="1122167"/>
                <a:gridCol w="1122167"/>
                <a:gridCol w="1122167"/>
                <a:gridCol w="1122167"/>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FSW-224D-FPOE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Desktop</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smtClean="0">
                          <a:ln>
                            <a:noFill/>
                          </a:ln>
                          <a:solidFill>
                            <a:srgbClr val="3C3C3C"/>
                          </a:solidFill>
                          <a:effectLst/>
                          <a:uLnTx/>
                          <a:uFillTx/>
                          <a:latin typeface="+mn-lt"/>
                          <a:ea typeface="+mn-ea"/>
                          <a:cs typeface="+mn-cs"/>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C3C3C"/>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C3C3C"/>
                          </a:solidFill>
                          <a:effectLst/>
                        </a:rPr>
                        <a:t>8x PoE RJ45</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algn="ctr"/>
                      <a:r>
                        <a:rPr lang="en-US" sz="1300" b="0" i="0" dirty="0" smtClean="0">
                          <a:solidFill>
                            <a:srgbClr val="3C3C3C"/>
                          </a:solidFill>
                          <a:latin typeface="+mn-lt"/>
                        </a:rPr>
                        <a:t>24x GE RJ45, 2x</a:t>
                      </a:r>
                      <a:r>
                        <a:rPr lang="en-US" sz="1300" b="0" i="0" baseline="0" dirty="0" smtClean="0">
                          <a:solidFill>
                            <a:srgbClr val="3C3C3C"/>
                          </a:solidFill>
                          <a:latin typeface="+mn-lt"/>
                        </a:rPr>
                        <a:t> GE SFP</a:t>
                      </a:r>
                      <a:endParaRPr lang="en-US" sz="1300" b="0" i="0" dirty="0">
                        <a:solidFill>
                          <a:srgbClr val="3C3C3C"/>
                        </a:solidFill>
                        <a:latin typeface="+mn-lt"/>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24x GE RJ45</a:t>
                      </a:r>
                      <a:r>
                        <a:rPr lang="en-US" sz="1300" b="0" i="0" baseline="0" dirty="0" smtClean="0">
                          <a:solidFill>
                            <a:srgbClr val="3C3C3C"/>
                          </a:solidFill>
                          <a:latin typeface="+mn-lt"/>
                        </a:rPr>
                        <a:t> (incl.</a:t>
                      </a:r>
                      <a:r>
                        <a:rPr lang="en-US" sz="1300" b="0" i="0" dirty="0" smtClean="0">
                          <a:solidFill>
                            <a:srgbClr val="3C3C3C"/>
                          </a:solidFill>
                          <a:latin typeface="+mn-lt"/>
                        </a:rPr>
                        <a:t> 12 PoE), 2x</a:t>
                      </a:r>
                      <a:r>
                        <a:rPr lang="en-US" sz="1300" b="0" i="0" baseline="0" dirty="0" smtClean="0">
                          <a:solidFill>
                            <a:srgbClr val="3C3C3C"/>
                          </a:solidFill>
                          <a:latin typeface="+mn-lt"/>
                        </a:rPr>
                        <a:t> GE SFP</a:t>
                      </a:r>
                      <a:endParaRPr lang="en-US" sz="1300" b="0" i="0" dirty="0" smtClean="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20x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 (incl. 12 PoE)</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24x GE PoE/+, 4x</a:t>
                      </a:r>
                      <a:r>
                        <a:rPr lang="en-US" sz="1300" baseline="0" dirty="0" smtClean="0">
                          <a:solidFill>
                            <a:srgbClr val="3C3C3C"/>
                          </a:solidFill>
                        </a:rPr>
                        <a:t> GE SFP </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dirty="0" smtClean="0">
                          <a:solidFill>
                            <a:srgbClr val="3C3C3C"/>
                          </a:solidFill>
                        </a:rPr>
                        <a:t>-</a:t>
                      </a:r>
                      <a:endParaRPr lang="en-US" sz="1300" dirty="0">
                        <a:solidFill>
                          <a:srgbClr val="3C3C3C"/>
                        </a:solidFill>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75W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100W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dirty="0" smtClean="0">
                          <a:solidFill>
                            <a:srgbClr val="3C3C3C"/>
                          </a:solidFill>
                        </a:rPr>
                        <a:t>370W</a:t>
                      </a:r>
                      <a:endParaRPr lang="en-US" sz="1300" dirty="0">
                        <a:solidFill>
                          <a:srgbClr val="3C3C3C"/>
                        </a:solidFill>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09015572"/>
              </p:ext>
            </p:extLst>
          </p:nvPr>
        </p:nvGraphicFramePr>
        <p:xfrm>
          <a:off x="252000" y="1260000"/>
          <a:ext cx="8640000" cy="4770201"/>
        </p:xfrm>
        <a:graphic>
          <a:graphicData uri="http://schemas.openxmlformats.org/drawingml/2006/table">
            <a:tbl>
              <a:tblPr firstRow="1" bandRow="1">
                <a:effectLst/>
                <a:tableStyleId>{073A0DAA-6AF3-43AB-8588-CEC1D06C72B9}</a:tableStyleId>
              </a:tblPr>
              <a:tblGrid>
                <a:gridCol w="1907000"/>
                <a:gridCol w="1683250"/>
                <a:gridCol w="1683250"/>
                <a:gridCol w="1683250"/>
                <a:gridCol w="1683250"/>
              </a:tblGrid>
              <a:tr h="389832">
                <a:tc>
                  <a:txBody>
                    <a:bodyPr/>
                    <a:lstStyle/>
                    <a:p>
                      <a:endParaRPr lang="en-US" sz="1300" dirty="0"/>
                    </a:p>
                  </a:txBody>
                  <a:tcPr anchor="ctr">
                    <a:solidFill>
                      <a:srgbClr val="3C3C3C"/>
                    </a:solidFill>
                  </a:tcPr>
                </a:tc>
                <a:tc>
                  <a:txBody>
                    <a:bodyPr/>
                    <a:lstStyle/>
                    <a:p>
                      <a:pPr algn="ctr"/>
                      <a:r>
                        <a:rPr lang="en-US" sz="1300" dirty="0" smtClean="0"/>
                        <a:t>FSW-324B-POE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FSW-548D-FPOE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C3C3C"/>
                          </a:solidFill>
                          <a:effectLst/>
                        </a:rPr>
                        <a:t>1RU</a:t>
                      </a:r>
                      <a:endParaRPr kumimoji="0" lang="en-GB" sz="1300" b="0" i="0" u="none" strike="noStrike" cap="none" normalizeH="0" baseline="0" dirty="0" smtClean="0">
                        <a:ln>
                          <a:noFill/>
                        </a:ln>
                        <a:solidFill>
                          <a:srgbClr val="3C3C3C"/>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C3C3C"/>
                          </a:solidFill>
                          <a:effectLst/>
                          <a:latin typeface="+mn-lt"/>
                        </a:rPr>
                        <a:t>1RU</a:t>
                      </a:r>
                    </a:p>
                  </a:txBody>
                  <a:tcPr anchor="ctr">
                    <a:solidFill>
                      <a:srgbClr val="C9C9C9"/>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24x </a:t>
                      </a:r>
                      <a:r>
                        <a:rPr kumimoji="0" lang="en-GB" sz="1300" b="0" i="0" u="none" strike="noStrike" cap="none" normalizeH="0" baseline="0" dirty="0" smtClean="0">
                          <a:ln>
                            <a:noFill/>
                          </a:ln>
                          <a:solidFill>
                            <a:srgbClr val="3C3C3C"/>
                          </a:solidFill>
                          <a:effectLst/>
                          <a:latin typeface="+mn-lt"/>
                        </a:rPr>
                        <a:t>GE RJ45</a:t>
                      </a:r>
                    </a:p>
                    <a:p>
                      <a:pPr algn="ctr"/>
                      <a:r>
                        <a:rPr kumimoji="0" lang="en-US" sz="1300" u="none" strike="noStrike" cap="none" normalizeH="0" baseline="0" dirty="0" smtClean="0">
                          <a:ln>
                            <a:noFill/>
                          </a:ln>
                          <a:solidFill>
                            <a:srgbClr val="3C3C3C"/>
                          </a:solidFill>
                          <a:effectLst/>
                        </a:rPr>
                        <a:t>(incl. 20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 4 </a:t>
                      </a:r>
                      <a:r>
                        <a:rPr kumimoji="0" lang="en-US" sz="1300" u="none" strike="noStrike" cap="none" normalizeH="0" baseline="0" dirty="0" err="1" smtClean="0">
                          <a:ln>
                            <a:noFill/>
                          </a:ln>
                          <a:solidFill>
                            <a:srgbClr val="3C3C3C"/>
                          </a:solidFill>
                          <a:effectLst/>
                        </a:rPr>
                        <a:t>PoE</a:t>
                      </a:r>
                      <a:r>
                        <a:rPr kumimoji="0" lang="en-US" sz="1300" u="none" strike="noStrike" cap="none" normalizeH="0" baseline="0" dirty="0" smtClean="0">
                          <a:ln>
                            <a:noFill/>
                          </a:ln>
                          <a:solidFill>
                            <a:srgbClr val="3C3C3C"/>
                          </a:solidFill>
                          <a:effectLst/>
                        </a:rPr>
                        <a:t>+)</a:t>
                      </a:r>
                      <a:endParaRPr lang="en-US" sz="1300" b="0" i="0" dirty="0">
                        <a:solidFill>
                          <a:srgbClr val="3C3C3C"/>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C3C3C"/>
                          </a:solidFill>
                          <a:effectLst/>
                        </a:rPr>
                        <a:t>48x </a:t>
                      </a:r>
                      <a:r>
                        <a:rPr kumimoji="0" lang="en-GB" sz="1300" b="0" i="0" u="none" strike="noStrike" cap="none" normalizeH="0" baseline="0" dirty="0" smtClean="0">
                          <a:ln>
                            <a:noFill/>
                          </a:ln>
                          <a:solidFill>
                            <a:srgbClr val="3C3C3C"/>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300" b="0" i="0" u="none" strike="noStrike" cap="none" normalizeH="0" baseline="0" dirty="0" smtClean="0">
                          <a:ln>
                            <a:noFill/>
                          </a:ln>
                          <a:solidFill>
                            <a:srgbClr val="3C3C3C"/>
                          </a:solidFill>
                          <a:effectLst/>
                          <a:latin typeface="+mn-lt"/>
                        </a:rPr>
                        <a:t>48x GE RJ45 PoE/+</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C3C3C"/>
                          </a:solidFill>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40G QSFP+ Slots</a:t>
                      </a:r>
                    </a:p>
                  </a:txBody>
                  <a:tcPr anchor="ctr">
                    <a:solidFill>
                      <a:schemeClr val="accent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C3C3C"/>
                          </a:solidFill>
                          <a:latin typeface="+mn-lt"/>
                        </a:rPr>
                        <a:t>4</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2</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C3C3C"/>
                          </a:solidFill>
                        </a:rPr>
                        <a:t>185W</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750W</a:t>
                      </a:r>
                      <a:endParaRPr lang="en-US" sz="1300" b="0" i="0" dirty="0">
                        <a:solidFill>
                          <a:srgbClr val="3C3C3C"/>
                        </a:solidFill>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FOS,</a:t>
                      </a:r>
                      <a:r>
                        <a:rPr lang="en-US" sz="1300" b="0" i="0" baseline="0" dirty="0" smtClean="0">
                          <a:solidFill>
                            <a:srgbClr val="3C3C3C"/>
                          </a:solidFill>
                          <a:latin typeface="+mn-lt"/>
                        </a:rPr>
                        <a:t> </a:t>
                      </a:r>
                      <a:r>
                        <a:rPr lang="en-US" sz="1300" b="0" i="0" dirty="0" smtClean="0">
                          <a:solidFill>
                            <a:srgbClr val="3C3C3C"/>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algn="ctr"/>
                      <a:r>
                        <a:rPr lang="en-US" sz="1300" b="0" i="0" dirty="0" smtClean="0">
                          <a:solidFill>
                            <a:srgbClr val="3C3C3C"/>
                          </a:solidFill>
                          <a:latin typeface="+mn-lt"/>
                        </a:rPr>
                        <a:t>RJ45</a:t>
                      </a:r>
                      <a:endParaRPr lang="en-US" sz="1300" b="0" i="0" dirty="0">
                        <a:solidFill>
                          <a:srgbClr val="3C3C3C"/>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c>
                  <a:txBody>
                    <a:bodyPr/>
                    <a:lstStyle/>
                    <a:p>
                      <a:pPr algn="ctr"/>
                      <a:r>
                        <a:rPr lang="en-US" sz="1300" b="0" i="0" dirty="0" smtClean="0">
                          <a:solidFill>
                            <a:srgbClr val="3C3C3C"/>
                          </a:solidFill>
                          <a:latin typeface="+mn-lt"/>
                        </a:rPr>
                        <a:t>No</a:t>
                      </a:r>
                      <a:endParaRPr lang="en-US" sz="1300" b="0" i="0" dirty="0">
                        <a:solidFill>
                          <a:srgbClr val="3C3C3C"/>
                        </a:solidFill>
                        <a:latin typeface="+mn-lt"/>
                      </a:endParaRPr>
                    </a:p>
                  </a:txBody>
                  <a:tcPr anchor="ctr">
                    <a:solidFill>
                      <a:srgbClr val="C9C9C9"/>
                    </a:solidFill>
                  </a:tcPr>
                </a:tc>
              </a:tr>
              <a:tr h="389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a:t>
                      </a:r>
                    </a:p>
                  </a:txBody>
                  <a:tcPr anchor="ctr">
                    <a:solidFill>
                      <a:srgbClr val="C9C9C9"/>
                    </a:solidFill>
                  </a:tcPr>
                </a:tc>
              </a:tr>
              <a:tr h="389832">
                <a:tc>
                  <a:txBody>
                    <a:bodyPr/>
                    <a:lstStyle/>
                    <a:p>
                      <a:r>
                        <a:rPr lang="en-US" sz="1300" b="1" dirty="0" smtClean="0">
                          <a:solidFill>
                            <a:schemeClr val="bg1"/>
                          </a:solidFill>
                        </a:rPr>
                        <a:t>FortiLink Stacking</a:t>
                      </a: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No</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C3C3C"/>
                          </a:solidFill>
                          <a:latin typeface="+mn-lt"/>
                        </a:rPr>
                        <a:t>Yes (in Future)</a:t>
                      </a:r>
                    </a:p>
                  </a:txBody>
                  <a:tcPr anchor="ctr">
                    <a:solidFill>
                      <a:srgbClr val="C9C9C9"/>
                    </a:solidFill>
                  </a:tcPr>
                </a:tc>
              </a:tr>
            </a:tbl>
          </a:graphicData>
        </a:graphic>
      </p:graphicFrame>
    </p:spTree>
    <p:extLst>
      <p:ext uri="{BB962C8B-B14F-4D97-AF65-F5344CB8AC3E}">
        <p14:creationId xmlns:p14="http://schemas.microsoft.com/office/powerpoint/2010/main" val="4229238995"/>
      </p:ext>
    </p:extLst>
  </p:cSld>
  <p:clrMapOvr>
    <a:masterClrMapping/>
  </p:clrMapOvr>
  <p:transition spd="slow">
    <p:wip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074562977"/>
              </p:ext>
            </p:extLst>
          </p:nvPr>
        </p:nvGraphicFramePr>
        <p:xfrm>
          <a:off x="252000" y="1260000"/>
          <a:ext cx="8639999" cy="3671578"/>
        </p:xfrm>
        <a:graphic>
          <a:graphicData uri="http://schemas.openxmlformats.org/drawingml/2006/table">
            <a:tbl>
              <a:tblPr firstRow="1" bandRow="1">
                <a:effectLst/>
                <a:tableStyleId>{073A0DAA-6AF3-43AB-8588-CEC1D06C72B9}</a:tableStyleId>
              </a:tblPr>
              <a:tblGrid>
                <a:gridCol w="1907000"/>
                <a:gridCol w="2244333"/>
                <a:gridCol w="2244333"/>
                <a:gridCol w="2244333"/>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FortiGate</a:t>
                      </a:r>
                      <a:r>
                        <a:rPr lang="en-US" sz="1300" b="1" baseline="0" dirty="0" smtClean="0">
                          <a:solidFill>
                            <a:schemeClr val="bg1"/>
                          </a:solidFill>
                        </a:rPr>
                        <a:t> Managed</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93770770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spd="slow">
    <p:wip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p:wipe dir="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p:wipe dir="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spd="slow">
    <p:wip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p:wipe dir="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p:wipe dir="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p:wipe dir="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p:wipe dir="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p:wipe dir="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1416767627"/>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3,000</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4,000</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Sustained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15,000</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36,000</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48,000</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175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spd="slow">
    <p:wip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+16 TB</a:t>
                      </a: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45107431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spd="slow">
    <p:wip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p:wipe dir="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p:wipe dir="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spd="slow">
    <p:wipe/>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p:wipe dir="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8"/>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7166312"/>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dirty="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52 </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826126104"/>
              </p:ext>
            </p:extLst>
          </p:nvPr>
        </p:nvGraphicFramePr>
        <p:xfrm>
          <a:off x="252001" y="1078559"/>
          <a:ext cx="8640000" cy="5014527"/>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37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latin typeface="+mn-lt"/>
                          <a:cs typeface="Arial"/>
                        </a:rPr>
                        <a:t>FSA-CLOUD</a:t>
                      </a:r>
                    </a:p>
                  </a:txBody>
                  <a:tcPr marL="87087" marR="87087" marT="48984" marB="48984" horzOverflow="overflow">
                    <a:solidFill>
                      <a:srgbClr val="3C3C3C"/>
                    </a:solidFill>
                  </a:tcPr>
                </a:tc>
              </a:tr>
              <a:tr h="391503">
                <a:tc>
                  <a:txBody>
                    <a:bodyPr/>
                    <a:lstStyle/>
                    <a:p>
                      <a:r>
                        <a:rPr kumimoji="0" lang="en-US" sz="1100" b="1" u="none" strike="noStrike" cap="none" normalizeH="0" baseline="0" noProof="0" dirty="0" smtClean="0">
                          <a:ln>
                            <a:noFill/>
                          </a:ln>
                          <a:solidFill>
                            <a:srgbClr val="FFFFFF"/>
                          </a:solidFill>
                          <a:effectLst/>
                        </a:rPr>
                        <a:t>VM Sandboxing </a:t>
                      </a:r>
                      <a:br>
                        <a:rPr kumimoji="0" lang="en-US" sz="1100" b="1" u="none" strike="noStrike" cap="none" normalizeH="0" baseline="0" noProof="0" dirty="0" smtClean="0">
                          <a:ln>
                            <a:noFill/>
                          </a:ln>
                          <a:solidFill>
                            <a:srgbClr val="FFFFFF"/>
                          </a:solidFill>
                          <a:effectLst/>
                        </a:rPr>
                      </a:br>
                      <a:r>
                        <a:rPr kumimoji="0" lang="en-US" sz="1100" b="1" u="none" strike="noStrike" cap="none" normalizeH="0" baseline="0" noProof="0" dirty="0" smtClean="0">
                          <a:ln>
                            <a:noFill/>
                          </a:ln>
                          <a:solidFill>
                            <a:srgbClr val="FFFFFF"/>
                          </a:solidFill>
                          <a:effectLst/>
                        </a:rPr>
                        <a:t>(Files/Hour)</a:t>
                      </a:r>
                    </a:p>
                  </a:txBody>
                  <a:tcPr anchor="ctr">
                    <a:solidFill>
                      <a:schemeClr val="accent4"/>
                    </a:solidFill>
                  </a:tcPr>
                </a:tc>
                <a:tc>
                  <a:txBody>
                    <a:bodyPr/>
                    <a:lstStyle/>
                    <a:p>
                      <a:pPr algn="ctr"/>
                      <a:r>
                        <a:rPr lang="en-US" sz="1100" noProof="0" dirty="0" smtClean="0"/>
                        <a:t>160</a:t>
                      </a:r>
                    </a:p>
                  </a:txBody>
                  <a:tcPr anchor="ctr">
                    <a:solidFill>
                      <a:srgbClr val="C9C9C9"/>
                    </a:solidFill>
                  </a:tcPr>
                </a:tc>
                <a:tc>
                  <a:txBody>
                    <a:bodyPr/>
                    <a:lstStyle/>
                    <a:p>
                      <a:pPr algn="ctr"/>
                      <a:r>
                        <a:rPr lang="en-US" sz="1100" noProof="0" dirty="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rgbClr val="C9C9C9"/>
                    </a:solidFill>
                  </a:tcPr>
                </a:tc>
              </a:tr>
              <a:tr h="391503">
                <a:tc>
                  <a:txBody>
                    <a:bodyPr/>
                    <a:lstStyle/>
                    <a:p>
                      <a:r>
                        <a:rPr lang="en-US" sz="1100" b="1" noProof="0" dirty="0" smtClean="0">
                          <a:solidFill>
                            <a:srgbClr val="FFFFFF"/>
                          </a:solidFill>
                          <a:latin typeface="+mn-lt"/>
                          <a:cs typeface="Arial"/>
                        </a:rPr>
                        <a:t>AV Scanning </a:t>
                      </a:r>
                      <a:br>
                        <a:rPr lang="en-US" sz="1100" b="1" noProof="0" dirty="0" smtClean="0">
                          <a:solidFill>
                            <a:srgbClr val="FFFFFF"/>
                          </a:solidFill>
                          <a:latin typeface="+mn-lt"/>
                          <a:cs typeface="Arial"/>
                        </a:rPr>
                      </a:br>
                      <a:r>
                        <a:rPr lang="en-US" sz="1100" b="1" noProof="0" dirty="0" smtClean="0">
                          <a:solidFill>
                            <a:srgbClr val="FFFFFF"/>
                          </a:solidFill>
                          <a:latin typeface="+mn-lt"/>
                          <a:cs typeface="Arial"/>
                        </a:rPr>
                        <a:t>(Files/Hour)</a:t>
                      </a:r>
                      <a:endParaRPr lang="en-US" sz="1100" b="1" noProof="0" dirty="0">
                        <a:solidFill>
                          <a:srgbClr val="FFFFFF"/>
                        </a:solidFill>
                        <a:latin typeface="+mn-lt"/>
                        <a:cs typeface="Arial"/>
                      </a:endParaRPr>
                    </a:p>
                  </a:txBody>
                  <a:tcPr anchor="ctr">
                    <a:solidFill>
                      <a:schemeClr val="accent4"/>
                    </a:solidFill>
                  </a:tcPr>
                </a:tc>
                <a:tc>
                  <a:txBody>
                    <a:bodyPr/>
                    <a:lstStyle/>
                    <a:p>
                      <a:pPr algn="ctr"/>
                      <a:r>
                        <a:rPr lang="en-US" sz="1100" noProof="0" smtClean="0"/>
                        <a:t>6,000</a:t>
                      </a:r>
                    </a:p>
                  </a:txBody>
                  <a:tcPr anchor="ctr">
                    <a:solidFill>
                      <a:schemeClr val="accent4">
                        <a:lumMod val="20000"/>
                        <a:lumOff val="80000"/>
                      </a:schemeClr>
                    </a:solidFill>
                  </a:tcPr>
                </a:tc>
                <a:tc>
                  <a:txBody>
                    <a:bodyPr/>
                    <a:lstStyle/>
                    <a:p>
                      <a:pPr algn="ctr"/>
                      <a:r>
                        <a:rPr lang="en-US" sz="11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chemeClr val="accent4">
                        <a:lumMod val="20000"/>
                        <a:lumOff val="80000"/>
                      </a:schemeClr>
                    </a:solidFill>
                  </a:tcPr>
                </a:tc>
              </a:tr>
              <a:tr h="2808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Number of VMs</a:t>
                      </a:r>
                      <a:r>
                        <a:rPr lang="en-US" sz="1100" b="1" baseline="0" noProof="0" dirty="0" smtClean="0">
                          <a:solidFill>
                            <a:srgbClr val="FFFFFF"/>
                          </a:solidFill>
                          <a:latin typeface="+mn-lt"/>
                          <a:cs typeface="Arial"/>
                        </a:rPr>
                        <a:t> </a:t>
                      </a:r>
                      <a:endParaRPr lang="en-US" sz="1100" b="1" noProof="0" dirty="0" smtClean="0">
                        <a:solidFill>
                          <a:srgbClr val="FFFFFF"/>
                        </a:solidFill>
                        <a:latin typeface="+mn-lt"/>
                        <a:cs typeface="Arial"/>
                      </a:endParaRPr>
                    </a:p>
                  </a:txBody>
                  <a:tcPr anchor="ctr">
                    <a:solidFill>
                      <a:schemeClr val="accent4"/>
                    </a:solidFill>
                  </a:tcPr>
                </a:tc>
                <a:tc>
                  <a:txBody>
                    <a:bodyPr/>
                    <a:lstStyle/>
                    <a:p>
                      <a:pPr algn="ctr"/>
                      <a:r>
                        <a:rPr lang="en-US" sz="1100" noProof="0" dirty="0" smtClean="0"/>
                        <a:t>8</a:t>
                      </a:r>
                    </a:p>
                  </a:txBody>
                  <a:tcPr anchor="ctr">
                    <a:solidFill>
                      <a:srgbClr val="C9C9C9"/>
                    </a:solidFill>
                  </a:tcPr>
                </a:tc>
                <a:tc>
                  <a:txBody>
                    <a:bodyPr/>
                    <a:lstStyle/>
                    <a:p>
                      <a:pPr algn="ctr"/>
                      <a:r>
                        <a:rPr lang="en-US" sz="1100" noProof="0" dirty="0" smtClean="0"/>
                        <a:t>28</a:t>
                      </a:r>
                      <a:endParaRPr lang="en-US" sz="1100" noProof="0" dirty="0"/>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4 to 52 </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531726">
                <a:tc>
                  <a:txBody>
                    <a:bodyPr/>
                    <a:lstStyle/>
                    <a:p>
                      <a:r>
                        <a:rPr lang="en-US" sz="1100" b="1" noProof="0" dirty="0" smtClean="0">
                          <a:solidFill>
                            <a:srgbClr val="FFFFFF"/>
                          </a:solidFill>
                          <a:latin typeface="+mn-lt"/>
                          <a:cs typeface="Arial"/>
                        </a:rPr>
                        <a:t>Interfaces</a:t>
                      </a:r>
                    </a:p>
                  </a:txBody>
                  <a:tcPr anchor="ctr">
                    <a:solidFill>
                      <a:schemeClr val="accent4"/>
                    </a:solidFill>
                  </a:tcPr>
                </a:tc>
                <a:tc>
                  <a:txBody>
                    <a:bodyPr/>
                    <a:lstStyle/>
                    <a:p>
                      <a:pPr algn="ctr"/>
                      <a:r>
                        <a:rPr lang="en-US" sz="11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378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Scan Engines</a:t>
                      </a:r>
                    </a:p>
                  </a:txBody>
                  <a:tcPr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Similar scan engines across</a:t>
                      </a:r>
                      <a:r>
                        <a:rPr lang="en-US" sz="1100" baseline="0" noProof="0" dirty="0" smtClean="0"/>
                        <a:t> all platforms (release dates may vary)</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78116">
                <a:tc>
                  <a:txBody>
                    <a:bodyPr/>
                    <a:lstStyle/>
                    <a:p>
                      <a:r>
                        <a:rPr lang="en-US" sz="1100" b="1" noProof="0" dirty="0" smtClean="0">
                          <a:solidFill>
                            <a:srgbClr val="FFFFFF"/>
                          </a:solidFill>
                          <a:latin typeface="+mn-lt"/>
                          <a:cs typeface="Arial"/>
                        </a:rPr>
                        <a:t>Input methods </a:t>
                      </a:r>
                    </a:p>
                  </a:txBody>
                  <a:tcPr anchor="ctr">
                    <a:solidFill>
                      <a:schemeClr val="accent4"/>
                    </a:solidFill>
                  </a:tcPr>
                </a:tc>
                <a:tc gridSpan="3">
                  <a:txBody>
                    <a:bodyPr/>
                    <a:lstStyle/>
                    <a:p>
                      <a:pPr algn="ctr"/>
                      <a:r>
                        <a:rPr lang="en-US" sz="1100" noProof="0" dirty="0" smtClean="0"/>
                        <a:t>FortiGate, FortiMail Integration, Sniffer mode, manual on-demand file upload, submission API, network file share inspection</a:t>
                      </a:r>
                    </a:p>
                  </a:txBody>
                  <a:tcPr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FortiGate Integration</a:t>
                      </a:r>
                    </a:p>
                  </a:txBody>
                  <a:tcPr anchor="ctr">
                    <a:solidFill>
                      <a:srgbClr val="C9C9C9"/>
                    </a:solidFill>
                  </a:tcPr>
                </a:tc>
              </a:tr>
              <a:tr h="685335">
                <a:tc>
                  <a:txBody>
                    <a:bodyPr/>
                    <a:lstStyle/>
                    <a:p>
                      <a:r>
                        <a:rPr lang="en-US" sz="1100" b="1" noProof="0" dirty="0" smtClean="0">
                          <a:solidFill>
                            <a:srgbClr val="FFFFFF"/>
                          </a:solidFill>
                          <a:latin typeface="+mn-lt"/>
                          <a:cs typeface="Arial"/>
                        </a:rPr>
                        <a:t>Status &amp; Analysis</a:t>
                      </a:r>
                    </a:p>
                    <a:p>
                      <a:r>
                        <a:rPr lang="en-US" sz="1100" b="1" noProof="0" dirty="0" smtClean="0">
                          <a:solidFill>
                            <a:srgbClr val="FFFFFF"/>
                          </a:solidFill>
                          <a:latin typeface="+mn-lt"/>
                          <a:cs typeface="Arial"/>
                        </a:rPr>
                        <a:t>Visibility</a:t>
                      </a: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Full (rating, source, destination, MD5/SHA, observed behaviors, full logs, </a:t>
                      </a:r>
                      <a:r>
                        <a:rPr lang="en-US" sz="1100" noProof="0" dirty="0" err="1" smtClean="0"/>
                        <a:t>pcap</a:t>
                      </a:r>
                      <a:r>
                        <a:rPr lang="en-US" sz="1100" noProof="0" dirty="0" smtClean="0"/>
                        <a:t>,</a:t>
                      </a:r>
                      <a:r>
                        <a:rPr lang="en-US" sz="1100" baseline="0" noProof="0" dirty="0" smtClean="0"/>
                        <a:t> </a:t>
                      </a:r>
                      <a:r>
                        <a:rPr lang="en-US" sz="1100" baseline="0" noProof="0" dirty="0" err="1" smtClean="0"/>
                        <a:t>etc</a:t>
                      </a:r>
                      <a:r>
                        <a:rPr lang="en-US" sz="1100" baseline="0" noProof="0" dirty="0" smtClean="0"/>
                        <a:t>) on</a:t>
                      </a:r>
                      <a:r>
                        <a:rPr lang="en-US" sz="1100" noProof="0" dirty="0" smtClean="0"/>
                        <a:t>-box, statistics overview on FGT</a:t>
                      </a:r>
                      <a:r>
                        <a:rPr lang="en-US" sz="1100" baseline="0" noProof="0" dirty="0" smtClean="0"/>
                        <a:t> only</a:t>
                      </a:r>
                      <a:endParaRPr lang="en-US" sz="1100" noProof="0" dirty="0" smtClean="0"/>
                    </a:p>
                  </a:txBody>
                  <a:tcPr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Limited on FortiCloud Portal, Partial</a:t>
                      </a:r>
                      <a:r>
                        <a:rPr lang="en-US" sz="1100" baseline="0" noProof="0" dirty="0" smtClean="0"/>
                        <a:t> d</a:t>
                      </a:r>
                      <a:r>
                        <a:rPr lang="en-US" sz="1100" noProof="0" dirty="0" smtClean="0"/>
                        <a:t>etails on FGT(*V5.2.3+)</a:t>
                      </a:r>
                    </a:p>
                  </a:txBody>
                  <a:tcPr anchor="ctr">
                    <a:solidFill>
                      <a:srgbClr val="C9C9C9"/>
                    </a:solidFill>
                  </a:tcPr>
                </a:tc>
              </a:tr>
              <a:tr h="394693">
                <a:tc>
                  <a:txBody>
                    <a:bodyPr/>
                    <a:lstStyle/>
                    <a:p>
                      <a:r>
                        <a:rPr lang="en-US" sz="1100" b="1" noProof="0" dirty="0" smtClean="0">
                          <a:solidFill>
                            <a:srgbClr val="FFFFFF"/>
                          </a:solidFill>
                          <a:latin typeface="+mn-lt"/>
                          <a:cs typeface="Arial"/>
                        </a:rPr>
                        <a:t>Info</a:t>
                      </a:r>
                      <a:r>
                        <a:rPr lang="en-US" sz="1100" b="1" baseline="0" noProof="0" dirty="0" smtClean="0">
                          <a:solidFill>
                            <a:srgbClr val="FFFFFF"/>
                          </a:solidFill>
                          <a:latin typeface="+mn-lt"/>
                          <a:cs typeface="Arial"/>
                        </a:rPr>
                        <a:t> submission to FortiGuard Labs</a:t>
                      </a:r>
                      <a:endParaRPr lang="en-US" sz="1100" b="1" noProof="0" dirty="0" smtClean="0">
                        <a:solidFill>
                          <a:srgbClr val="FFFFFF"/>
                        </a:solidFill>
                        <a:latin typeface="+mn-lt"/>
                        <a:cs typeface="Arial"/>
                      </a:endParaRP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None or all information related to analysis of “low/medium/high risk” objects, based on customer configuration</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All info if rated with risk</a:t>
                      </a:r>
                      <a:r>
                        <a:rPr lang="en-US" sz="1100" baseline="0" noProof="0" dirty="0" smtClean="0"/>
                        <a:t> levels</a:t>
                      </a:r>
                      <a:endParaRPr lang="en-US" sz="1100" noProof="0" dirty="0" smtClean="0"/>
                    </a:p>
                  </a:txBody>
                  <a:tcPr anchor="ctr">
                    <a:solidFill>
                      <a:srgbClr val="C9C9C9"/>
                    </a:solidFill>
                  </a:tcPr>
                </a:tc>
              </a:tr>
              <a:tr h="536450">
                <a:tc>
                  <a:txBody>
                    <a:bodyPr/>
                    <a:lstStyle/>
                    <a:p>
                      <a:r>
                        <a:rPr lang="en-US" sz="1100" b="1" noProof="0" dirty="0" smtClean="0">
                          <a:solidFill>
                            <a:srgbClr val="FFFFFF"/>
                          </a:solidFill>
                          <a:latin typeface="+mn-lt"/>
                          <a:cs typeface="Arial"/>
                        </a:rPr>
                        <a:t>File Quarantine</a:t>
                      </a:r>
                    </a:p>
                  </a:txBody>
                  <a:tcPr anchor="ctr">
                    <a:solidFill>
                      <a:schemeClr val="accent4"/>
                    </a:solidFill>
                  </a:tcPr>
                </a:tc>
                <a:tc gridSpan="3">
                  <a:txBody>
                    <a:bodyPr/>
                    <a:lstStyle/>
                    <a:p>
                      <a:pPr algn="ctr"/>
                      <a:r>
                        <a:rPr lang="en-US" sz="1100" noProof="0" dirty="0" smtClean="0"/>
                        <a:t>On-box file</a:t>
                      </a:r>
                      <a:r>
                        <a:rPr lang="en-US" sz="1100" baseline="0" noProof="0" dirty="0" smtClean="0"/>
                        <a:t> quarantine for network file share scanning. FortiMail submits and queues mails for suspicious content</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NIL</a:t>
                      </a:r>
                    </a:p>
                  </a:txBody>
                  <a:tcPr anchor="ctr">
                    <a:solidFill>
                      <a:srgbClr val="C9C9C9"/>
                    </a:solidFill>
                  </a:tcPr>
                </a:tc>
              </a:tr>
              <a:tr h="536450">
                <a:tc>
                  <a:txBody>
                    <a:bodyPr/>
                    <a:lstStyle/>
                    <a:p>
                      <a:r>
                        <a:rPr lang="en-US" sz="1100" b="1" noProof="0" dirty="0" smtClean="0">
                          <a:solidFill>
                            <a:srgbClr val="FFFFFF"/>
                          </a:solidFill>
                          <a:latin typeface="+mn-lt"/>
                          <a:cs typeface="Arial"/>
                        </a:rPr>
                        <a:t>Protection</a:t>
                      </a:r>
                    </a:p>
                  </a:txBody>
                  <a:tcPr anchor="ctr">
                    <a:solidFill>
                      <a:schemeClr val="accent4"/>
                    </a:solidFill>
                  </a:tcPr>
                </a:tc>
                <a:tc gridSpan="3">
                  <a:txBody>
                    <a:bodyPr/>
                    <a:lstStyle/>
                    <a:p>
                      <a:pPr algn="ctr"/>
                      <a:r>
                        <a:rPr lang="en-US" sz="1100" noProof="0" dirty="0" smtClean="0"/>
                        <a:t>Manual policy</a:t>
                      </a:r>
                      <a:r>
                        <a:rPr lang="en-US" sz="1100" baseline="0" noProof="0" dirty="0" smtClean="0"/>
                        <a:t> </a:t>
                      </a:r>
                      <a:r>
                        <a:rPr lang="en-US" sz="1100" noProof="0" dirty="0" smtClean="0"/>
                        <a:t>configuration,</a:t>
                      </a:r>
                      <a:r>
                        <a:rPr lang="en-US" sz="1100" baseline="0" noProof="0" dirty="0" smtClean="0"/>
                        <a:t> </a:t>
                      </a:r>
                      <a:r>
                        <a:rPr lang="en-US" sz="1100" noProof="0" dirty="0" smtClean="0"/>
                        <a:t>FortiGuard AV signature update, requires FortiGuard premium service for SLA</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Source Quarantine on FGT (*V5.2.3+)</a:t>
                      </a:r>
                    </a:p>
                  </a:txBody>
                  <a:tcPr anchor="ctr">
                    <a:solidFill>
                      <a:srgbClr val="C9C9C9"/>
                    </a:solidFill>
                  </a:tcPr>
                </a:tc>
              </a:tr>
            </a:tbl>
          </a:graphicData>
        </a:graphic>
      </p:graphicFrame>
      <p:sp>
        <p:nvSpPr>
          <p:cNvPr id="3" name="TextBox 2"/>
          <p:cNvSpPr txBox="1"/>
          <p:nvPr/>
        </p:nvSpPr>
        <p:spPr>
          <a:xfrm>
            <a:off x="244248" y="6093286"/>
            <a:ext cx="4762818" cy="246221"/>
          </a:xfrm>
          <a:prstGeom prst="rect">
            <a:avLst/>
          </a:prstGeom>
          <a:noFill/>
        </p:spPr>
        <p:txBody>
          <a:bodyPr wrap="square" rtlCol="0">
            <a:spAutoFit/>
          </a:bodyPr>
          <a:lstStyle/>
          <a:p>
            <a:r>
              <a:rPr lang="en-US" sz="1000" dirty="0" smtClean="0"/>
              <a:t>*roadmap, may subject to changes</a:t>
            </a:r>
            <a:endParaRPr lang="en-US" sz="1000" dirty="0"/>
          </a:p>
        </p:txBody>
      </p:sp>
    </p:spTree>
    <p:extLst>
      <p:ext uri="{BB962C8B-B14F-4D97-AF65-F5344CB8AC3E}">
        <p14:creationId xmlns:p14="http://schemas.microsoft.com/office/powerpoint/2010/main" val="855819495"/>
      </p:ext>
    </p:extLst>
  </p:cSld>
  <p:clrMapOvr>
    <a:masterClrMapping/>
  </p:clrMapOvr>
  <p:transition spd="slow">
    <p:wip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p:wipe dir="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68149306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spd="slow">
    <p:wip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spd="slow">
    <p:wip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spd="slow">
    <p:wip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p:wipe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659003211"/>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FDD-1000B/-DC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spd="slow">
    <p:wip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p:wipe dir="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p:wipe dir="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2480331"/>
              </p:ext>
            </p:extLst>
          </p:nvPr>
        </p:nvGraphicFramePr>
        <p:xfrm>
          <a:off x="252000" y="1260000"/>
          <a:ext cx="8640000" cy="3920625"/>
        </p:xfrm>
        <a:graphic>
          <a:graphicData uri="http://schemas.openxmlformats.org/drawingml/2006/table">
            <a:tbl>
              <a:tblPr firstRow="1" bandRow="1">
                <a:effectLst/>
                <a:tableStyleId>{073A0DAA-6AF3-43AB-8588-CEC1D06C72B9}</a:tableStyleId>
              </a:tblPr>
              <a:tblGrid>
                <a:gridCol w="1633105"/>
                <a:gridCol w="1401379"/>
                <a:gridCol w="1401379"/>
                <a:gridCol w="1401379"/>
                <a:gridCol w="1401379"/>
                <a:gridCol w="140137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FML-60D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500GB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Desktop</a:t>
                      </a:r>
                      <a:endParaRPr lang="en-US" sz="1300" baseline="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spd="slow">
    <p:wip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spd="slow">
    <p:wipe/>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362123790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spd="slow">
    <p:wip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p:wipe dir="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447697929"/>
              </p:ext>
            </p:extLst>
          </p:nvPr>
        </p:nvGraphicFramePr>
        <p:xfrm>
          <a:off x="252001" y="1260000"/>
          <a:ext cx="8639998" cy="2739145"/>
        </p:xfrm>
        <a:graphic>
          <a:graphicData uri="http://schemas.openxmlformats.org/drawingml/2006/table">
            <a:tbl>
              <a:tblPr firstRow="1" bandRow="1">
                <a:effectLst/>
                <a:tableStyleId>{073A0DAA-6AF3-43AB-8588-CEC1D06C72B9}</a:tableStyleId>
              </a:tblPr>
              <a:tblGrid>
                <a:gridCol w="2174353"/>
                <a:gridCol w="1293129"/>
                <a:gridCol w="1293129"/>
                <a:gridCol w="1293129"/>
                <a:gridCol w="1293129"/>
                <a:gridCol w="129312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FWB-100D</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25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Sub-</a:t>
                      </a:r>
                      <a:r>
                        <a:rPr lang="en-US" sz="1300" dirty="0" err="1" smtClean="0">
                          <a:latin typeface="+mn-lt"/>
                          <a:cs typeface="Arial"/>
                        </a:rPr>
                        <a:t>ms</a:t>
                      </a:r>
                      <a:endParaRPr lang="en-US" sz="1300" dirty="0" smtClean="0">
                        <a:latin typeface="+mn-lt"/>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 + 4 Bypass</a:t>
                      </a:r>
                      <a:endParaRPr lang="en-US" sz="1300" dirty="0">
                        <a:latin typeface="+mn-lt"/>
                        <a:cs typeface="Arial"/>
                      </a:endParaRPr>
                    </a:p>
                  </a:txBody>
                  <a:tcPr anchor="ctr">
                    <a:solidFill>
                      <a:srgbClr val="C9C9C9"/>
                    </a:solidFill>
                  </a:tcPr>
                </a:tc>
                <a:tc>
                  <a:txBody>
                    <a:bodyPr/>
                    <a:lstStyle/>
                    <a:p>
                      <a:pPr algn="ctr"/>
                      <a:r>
                        <a:rPr lang="en-US" sz="1300" dirty="0" smtClean="0">
                          <a:latin typeface="Arial"/>
                          <a:cs typeface="Arial"/>
                        </a:rPr>
                        <a:t>4+ 4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SFP </a:t>
                      </a:r>
                      <a:r>
                        <a:rPr lang="en-US" sz="1300" b="1" dirty="0" smtClean="0">
                          <a:solidFill>
                            <a:srgbClr val="FFFFFF"/>
                          </a:solidFill>
                          <a:latin typeface="Arial"/>
                          <a:cs typeface="Arial"/>
                        </a:rPr>
                        <a:t>slots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mn-lt"/>
                          <a:cs typeface="Arial"/>
                        </a:rPr>
                        <a:t>4 </a:t>
                      </a:r>
                      <a:endParaRPr lang="en-US" sz="1300" dirty="0">
                        <a:latin typeface="+mn-lt"/>
                        <a:cs typeface="Arial"/>
                      </a:endParaRPr>
                    </a:p>
                  </a:txBody>
                  <a:tcPr anchor="ctr">
                    <a:solidFill>
                      <a:srgbClr val="E4E4E4"/>
                    </a:solidFill>
                  </a:tcPr>
                </a:tc>
                <a:tc>
                  <a:txBody>
                    <a:bodyPr/>
                    <a:lstStyle/>
                    <a:p>
                      <a:pPr algn="ctr"/>
                      <a:r>
                        <a:rPr lang="en-US" sz="1300" baseline="0" dirty="0" smtClean="0">
                          <a:latin typeface="Arial"/>
                          <a:cs typeface="Arial"/>
                        </a:rPr>
                        <a:t>4 </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16 GB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Desktop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spd="slow">
    <p:wipe/>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spd="slow">
    <p:wipe/>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46" y="2861516"/>
            <a:ext cx="730800" cy="730800"/>
          </a:xfrm>
          <a:prstGeom prst="rect">
            <a:avLst/>
          </a:prstGeom>
        </p:spPr>
      </p:pic>
    </p:spTree>
    <p:extLst>
      <p:ext uri="{BB962C8B-B14F-4D97-AF65-F5344CB8AC3E}">
        <p14:creationId xmlns:p14="http://schemas.microsoft.com/office/powerpoint/2010/main" val="311683149"/>
      </p:ext>
    </p:extLst>
  </p:cSld>
  <p:clrMapOvr>
    <a:masterClrMapping/>
  </p:clrMapOvr>
  <p:transition>
    <p:wipe dir="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2068" y="1204682"/>
            <a:ext cx="730800" cy="730800"/>
          </a:xfrm>
          <a:prstGeom prst="rect">
            <a:avLst/>
          </a:prstGeom>
        </p:spPr>
      </p:pic>
    </p:spTree>
    <p:extLst>
      <p:ext uri="{BB962C8B-B14F-4D97-AF65-F5344CB8AC3E}">
        <p14:creationId xmlns:p14="http://schemas.microsoft.com/office/powerpoint/2010/main" val="3025375670"/>
      </p:ext>
    </p:extLst>
  </p:cSld>
  <p:clrMapOvr>
    <a:masterClrMapping/>
  </p:clrMapOvr>
  <p:transition>
    <p:wipe dir="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205077553"/>
              </p:ext>
            </p:extLst>
          </p:nvPr>
        </p:nvGraphicFramePr>
        <p:xfrm>
          <a:off x="252000" y="1260000"/>
          <a:ext cx="8640000" cy="2717700"/>
        </p:xfrm>
        <a:graphic>
          <a:graphicData uri="http://schemas.openxmlformats.org/drawingml/2006/table">
            <a:tbl>
              <a:tblPr firstRow="1" bandRow="1">
                <a:tableStyleId>{073A0DAA-6AF3-43AB-8588-CEC1D06C72B9}</a:tableStyleId>
              </a:tblPr>
              <a:tblGrid>
                <a:gridCol w="1728000"/>
                <a:gridCol w="1728000"/>
                <a:gridCol w="1728000"/>
                <a:gridCol w="1728000"/>
                <a:gridCol w="1728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FortiDB 400B</a:t>
                      </a:r>
                      <a:endParaRPr kumimoji="0" lang="en-US" sz="1300" b="1"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500D</a:t>
                      </a:r>
                      <a:endParaRPr kumimoji="0" lang="en-US" sz="1300" b="1" u="none" strike="noStrike" cap="none" normalizeH="0" baseline="0" dirty="0" smtClean="0">
                        <a:ln>
                          <a:noFill/>
                        </a:ln>
                        <a:solidFill>
                          <a:srgbClr val="FFFFFF"/>
                        </a:solidFill>
                        <a:effectLst/>
                        <a:latin typeface="+mn-lt"/>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FortiDB 3000D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lumMod val="50000"/>
                      </a:schemeClr>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kern="1200" cap="none" spc="0" normalizeH="0" baseline="0" noProof="0" dirty="0" smtClean="0">
                          <a:ln>
                            <a:noFill/>
                          </a:ln>
                          <a:solidFill>
                            <a:schemeClr val="bg1"/>
                          </a:solidFill>
                          <a:effectLst/>
                          <a:uLnTx/>
                          <a:uFillTx/>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15</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chemeClr val="bg1"/>
                          </a:solidFill>
                          <a:effectLst/>
                        </a:rPr>
                        <a:t>Total Interfaces</a:t>
                      </a: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RJ45, 4x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6x GE RJ45, 2x SFP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4x GE, 2x GE SFP </a:t>
                      </a:r>
                    </a:p>
                  </a:txBody>
                  <a:tcPr marL="87087" marR="87087" marT="48984" marB="48984" horzOverflow="overflow"/>
                </a:tc>
              </a:tr>
              <a:tr h="386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Arial"/>
                          <a:cs typeface="Arial"/>
                        </a:rPr>
                        <a:t>Storage</a:t>
                      </a: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500 GB (1 TB max)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300" u="none" strike="noStrike" cap="none" normalizeH="0" baseline="0" dirty="0" smtClean="0">
                          <a:ln>
                            <a:noFill/>
                          </a:ln>
                          <a:effectLst/>
                          <a:latin typeface="+mn-lt"/>
                          <a:cs typeface="Arial"/>
                        </a:rPr>
                        <a:t>4 TB </a:t>
                      </a:r>
                    </a:p>
                  </a:txBody>
                  <a:tcPr marL="87087" marR="87087" marT="48984" marB="48984" horzOverflow="overflow"/>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chemeClr val="bg1"/>
                          </a:solidFill>
                          <a:effectLst/>
                        </a:rPr>
                        <a:t>DB Supported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a:cs typeface="Arial"/>
                      </a:endParaRPr>
                    </a:p>
                  </a:txBody>
                  <a:tcPr marL="87087" marR="87087" marT="48984" marB="48984" horzOverflow="overflow">
                    <a:solidFill>
                      <a:schemeClr val="accent4"/>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DB2 UDB V8 (VA only), DB2 UDB V9.x (VA only), DB2 UDB V9.1/V9.5/V9.7; MS SQL Server 2000/2005/2008/2008R2, MS SQL Server 2012; MySQL 5.1/5.5; Oracle 9i/10gR1/10gR2/11g; Sybase ASE 12.5 (sniffer only) 15.0.2/15.02/15.5/15.7 (MDA only) </a:t>
                      </a:r>
                      <a:endParaRPr kumimoji="0" lang="en-US" sz="1300" u="none" strike="noStrike" cap="none" normalizeH="0" baseline="0" dirty="0" smtClean="0">
                        <a:ln>
                          <a:noFill/>
                        </a:ln>
                        <a:effectLst/>
                        <a:latin typeface="+mn-lt"/>
                        <a:cs typeface="Arial"/>
                      </a:endParaRPr>
                    </a:p>
                  </a:txBody>
                  <a:tcPr marL="87087" marR="87087" marT="48984" marB="48984" horzOverflow="overflow"/>
                </a:tc>
                <a:tc hMerge="1">
                  <a:txBody>
                    <a:bodyPr/>
                    <a:lstStyle/>
                    <a:p>
                      <a:endParaRPr 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spd="slow">
    <p:wipe/>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FortiADC</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p:wipe dir="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p:wipe dir="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E-Series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375587177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spd="slow">
    <p:wip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FortiWAN</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2" y="2869492"/>
            <a:ext cx="729218" cy="730800"/>
          </a:xfrm>
          <a:prstGeom prst="rect">
            <a:avLst/>
          </a:prstGeom>
        </p:spPr>
      </p:pic>
    </p:spTree>
    <p:extLst>
      <p:ext uri="{BB962C8B-B14F-4D97-AF65-F5344CB8AC3E}">
        <p14:creationId xmlns:p14="http://schemas.microsoft.com/office/powerpoint/2010/main" val="4292099778"/>
      </p:ext>
    </p:extLst>
  </p:cSld>
  <p:clrMapOvr>
    <a:masterClrMapping/>
  </p:clrMapOvr>
  <p:transition>
    <p:wipe dir="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FortiWAN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766224920"/>
              </p:ext>
            </p:extLst>
          </p:nvPr>
        </p:nvGraphicFramePr>
        <p:xfrm>
          <a:off x="252000" y="1260000"/>
          <a:ext cx="8640001" cy="1736568"/>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FortiWAN</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FWN-3000B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60-200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500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Max. 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5x GE </a:t>
                      </a:r>
                      <a:r>
                        <a:rPr lang="en-US" sz="1300" dirty="0" smtClean="0">
                          <a:latin typeface="+mn-lt"/>
                          <a:cs typeface="Arial"/>
                        </a:rPr>
                        <a:t>RJ45</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3x GE RJ45</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a:t>
                      </a:r>
                      <a:r>
                        <a:rPr lang="en-US" sz="1300" baseline="0" dirty="0" smtClean="0">
                          <a:latin typeface="Arial"/>
                          <a:cs typeface="Arial"/>
                        </a:rPr>
                        <a:t> 10GE SFP+, </a:t>
                      </a:r>
                      <a:r>
                        <a:rPr lang="en-US" sz="1300" dirty="0" smtClean="0">
                          <a:latin typeface="Arial"/>
                          <a:cs typeface="Arial"/>
                        </a:rPr>
                        <a:t>8x GE RJ45 ,</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
        <p:nvSpPr>
          <p:cNvPr id="4" name="TextBox 3"/>
          <p:cNvSpPr txBox="1"/>
          <p:nvPr/>
        </p:nvSpPr>
        <p:spPr>
          <a:xfrm>
            <a:off x="436530" y="6059251"/>
            <a:ext cx="4008147" cy="261610"/>
          </a:xfrm>
          <a:prstGeom prst="rect">
            <a:avLst/>
          </a:prstGeom>
          <a:noFill/>
        </p:spPr>
        <p:txBody>
          <a:bodyPr wrap="square" rtlCol="0">
            <a:spAutoFit/>
          </a:bodyPr>
          <a:lstStyle/>
          <a:p>
            <a:r>
              <a:rPr lang="en-US" sz="1100" dirty="0"/>
              <a:t>* Throughputs based on license(s) selected. </a:t>
            </a:r>
          </a:p>
        </p:txBody>
      </p:sp>
    </p:spTree>
    <p:extLst>
      <p:ext uri="{BB962C8B-B14F-4D97-AF65-F5344CB8AC3E}">
        <p14:creationId xmlns:p14="http://schemas.microsoft.com/office/powerpoint/2010/main" val="3845177849"/>
      </p:ext>
    </p:extLst>
  </p:cSld>
  <p:clrMapOvr>
    <a:masterClrMapping/>
  </p:clrMapOvr>
  <p:transitio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p:wipe dir="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p:wipe dir="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spd="slow">
    <p:wipe/>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p:wipe dir="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p:wipe dir="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164771710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spd="slow">
    <p:wip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Tree>
    <p:extLst>
      <p:ext uri="{BB962C8B-B14F-4D97-AF65-F5344CB8AC3E}">
        <p14:creationId xmlns:p14="http://schemas.microsoft.com/office/powerpoint/2010/main" val="1503730058"/>
      </p:ext>
    </p:extLst>
  </p:cSld>
  <p:clrMapOvr>
    <a:masterClrMapping/>
  </p:clrMapOvr>
  <p:transitio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p:wipe dir="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p:wipe dir="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xmlns=""/>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FortiTester</a:t>
            </a:r>
            <a:endParaRPr lang="en-US" sz="3600" b="1" dirty="0">
              <a:solidFill>
                <a:srgbClr val="FFFFFF"/>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48" y="2869066"/>
            <a:ext cx="729219" cy="730800"/>
          </a:xfrm>
          <a:prstGeom prst="rect">
            <a:avLst/>
          </a:prstGeom>
        </p:spPr>
      </p:pic>
    </p:spTree>
    <p:extLst>
      <p:ext uri="{BB962C8B-B14F-4D97-AF65-F5344CB8AC3E}">
        <p14:creationId xmlns:p14="http://schemas.microsoft.com/office/powerpoint/2010/main" val="3910739753"/>
      </p:ext>
    </p:extLst>
  </p:cSld>
  <p:clrMapOvr>
    <a:masterClrMapping/>
  </p:clrMapOvr>
  <p:transition>
    <p:wipe dir="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a:t>
            </a:r>
            <a:r>
              <a:rPr lang="en-US" dirty="0" smtClean="0"/>
              <a:t>FortiTester</a:t>
            </a:r>
            <a:endParaRPr lang="en-US" dirty="0"/>
          </a:p>
        </p:txBody>
      </p:sp>
      <p:sp>
        <p:nvSpPr>
          <p:cNvPr id="18" name="Rectangle 1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 performance </a:t>
            </a:r>
            <a:r>
              <a:rPr lang="en-US" sz="2000" b="1" dirty="0" smtClean="0">
                <a:solidFill>
                  <a:schemeClr val="bg1"/>
                </a:solidFill>
                <a:cs typeface="Arial Narrow"/>
              </a:rPr>
              <a:t>tester that aids in infrastructure optimization and configuration validation</a:t>
            </a:r>
            <a:endParaRPr lang="en-US" sz="2000" b="1" dirty="0">
              <a:solidFill>
                <a:schemeClr val="bg1"/>
              </a:solidFill>
              <a:cs typeface="Arial Narrow"/>
            </a:endParaRPr>
          </a:p>
        </p:txBody>
      </p:sp>
      <p:sp>
        <p:nvSpPr>
          <p:cNvPr id="20" name="Content Placeholder 9"/>
          <p:cNvSpPr txBox="1">
            <a:spLocks/>
          </p:cNvSpPr>
          <p:nvPr/>
        </p:nvSpPr>
        <p:spPr>
          <a:xfrm>
            <a:off x="652087" y="2171112"/>
            <a:ext cx="3972153" cy="4179370"/>
          </a:xfrm>
          <a:prstGeom prst="rect">
            <a:avLst/>
          </a:prstGeom>
        </p:spPr>
        <p:txBody>
          <a:bodyPr vert="horz" wrap="square" lIns="91440" tIns="45720" rIns="91440" bIns="45720" numCol="1" spcCol="324000"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Affordable appliance that provides low TCO</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Ability to run 8 types of network performance tests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Connections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throughput (TCP)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PPS (UDP)</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RPS (HTTP/HTTPS)</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CAPWAP throughput</a:t>
            </a:r>
          </a:p>
          <a:p>
            <a:pPr>
              <a:lnSpc>
                <a:spcPct val="90000"/>
              </a:lnSpc>
              <a:spcBef>
                <a:spcPts val="984"/>
              </a:spcBef>
              <a:buClr>
                <a:schemeClr val="accent6"/>
              </a:buClr>
              <a:buFont typeface="Wingdings" charset="2"/>
              <a:buChar char="§"/>
            </a:pPr>
            <a:r>
              <a:rPr lang="en-US" sz="1800" dirty="0" smtClean="0">
                <a:solidFill>
                  <a:schemeClr val="tx2"/>
                </a:solidFill>
                <a:latin typeface="Arial"/>
                <a:ea typeface="ＭＳ Ｐゴシック" pitchFamily="34" charset="-128"/>
                <a:cs typeface="Arial"/>
              </a:rPr>
              <a:t>Ease-to-use web-based UI</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History Viewer</a:t>
            </a:r>
          </a:p>
          <a:p>
            <a:pPr lvl="1">
              <a:lnSpc>
                <a:spcPct val="90000"/>
              </a:lnSpc>
              <a:spcBef>
                <a:spcPts val="984"/>
              </a:spcBef>
              <a:buClr>
                <a:schemeClr val="accent6"/>
              </a:buClr>
              <a:buFont typeface="Wingdings" charset="2"/>
              <a:buChar char="§"/>
            </a:pPr>
            <a:r>
              <a:rPr lang="en-US" sz="1200" dirty="0" smtClean="0">
                <a:solidFill>
                  <a:schemeClr val="tx2"/>
                </a:solidFill>
                <a:latin typeface="Arial"/>
                <a:ea typeface="ＭＳ Ｐゴシック" pitchFamily="34" charset="-128"/>
                <a:cs typeface="Arial"/>
              </a:rPr>
              <a:t>Case Profiles</a:t>
            </a: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a:p>
            <a:pPr>
              <a:lnSpc>
                <a:spcPct val="90000"/>
              </a:lnSpc>
              <a:spcBef>
                <a:spcPts val="984"/>
              </a:spcBef>
              <a:buClr>
                <a:schemeClr val="accent6"/>
              </a:buClr>
              <a:buFont typeface="Wingdings" charset="2"/>
              <a:buChar char="§"/>
            </a:pPr>
            <a:endParaRPr lang="en-US" sz="1800" dirty="0" smtClean="0">
              <a:solidFill>
                <a:schemeClr val="tx2"/>
              </a:solidFill>
              <a:latin typeface="Arial"/>
              <a:ea typeface="ＭＳ Ｐゴシック" pitchFamily="34" charset="-128"/>
              <a:cs typeface="Arial"/>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73" y="1212233"/>
            <a:ext cx="729219" cy="730800"/>
          </a:xfrm>
          <a:prstGeom prst="rect">
            <a:avLst/>
          </a:prstGeom>
        </p:spPr>
      </p:pic>
      <p:pic>
        <p:nvPicPr>
          <p:cNvPr id="3" name="Picture 2" descr="2015-01-15_11-37-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674" y="2537568"/>
            <a:ext cx="4172399" cy="24691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4788616"/>
      </p:ext>
    </p:extLst>
  </p:cSld>
  <p:clrMapOvr>
    <a:masterClrMapping/>
  </p:clrMapOvr>
  <p:transition spd="slow">
    <p:wipe/>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FortiTester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996057058"/>
              </p:ext>
            </p:extLst>
          </p:nvPr>
        </p:nvGraphicFramePr>
        <p:xfrm>
          <a:off x="252000" y="1260000"/>
          <a:ext cx="8640000" cy="3918817"/>
        </p:xfrm>
        <a:graphic>
          <a:graphicData uri="http://schemas.openxmlformats.org/drawingml/2006/table">
            <a:tbl>
              <a:tblPr firstRow="1" bandRow="1">
                <a:effectLst/>
                <a:tableStyleId>{073A0DAA-6AF3-43AB-8588-CEC1D06C72B9}</a:tableStyleId>
              </a:tblPr>
              <a:tblGrid>
                <a:gridCol w="3241512"/>
                <a:gridCol w="539848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FTS-2000D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Target Use Case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Performance testing for multi-gigabit networks/appliance</a:t>
                      </a:r>
                    </a:p>
                  </a:txBody>
                  <a:tcPr anchor="ctr">
                    <a:solidFill>
                      <a:srgbClr val="C9C9C9"/>
                    </a:solidFill>
                  </a:tcPr>
                </a:tc>
              </a:tr>
              <a:tr h="329339">
                <a:tc>
                  <a:txBody>
                    <a:bodyPr/>
                    <a:lstStyle/>
                    <a:p>
                      <a:r>
                        <a:rPr lang="en-US" sz="1300" b="1" dirty="0" smtClean="0">
                          <a:solidFill>
                            <a:srgbClr val="FFFFFF"/>
                          </a:solidFill>
                          <a:latin typeface="+mn-lt"/>
                          <a:cs typeface="Arial"/>
                        </a:rPr>
                        <a:t>TCP Throughput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19 Gbps</a:t>
                      </a:r>
                    </a:p>
                  </a:txBody>
                  <a:tcPr anchor="ctr">
                    <a:solidFill>
                      <a:schemeClr val="accent4">
                        <a:lumMod val="20000"/>
                        <a:lumOff val="80000"/>
                      </a:schemeClr>
                    </a:solidFill>
                  </a:tcPr>
                </a:tc>
              </a:tr>
              <a:tr h="3293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TCP Connection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550,000</a:t>
                      </a:r>
                    </a:p>
                  </a:txBody>
                  <a:tcPr anchor="ctr">
                    <a:solidFill>
                      <a:schemeClr val="accent4">
                        <a:lumMod val="40000"/>
                        <a:lumOff val="60000"/>
                      </a:schemeClr>
                    </a:solidFill>
                  </a:tcPr>
                </a:tc>
              </a:tr>
              <a:tr h="329339">
                <a:tc>
                  <a:txBody>
                    <a:bodyPr/>
                    <a:lstStyle/>
                    <a:p>
                      <a:r>
                        <a:rPr lang="en-US" sz="1300" b="1" smtClean="0">
                          <a:solidFill>
                            <a:srgbClr val="FFFFFF"/>
                          </a:solidFill>
                          <a:latin typeface="+mn-lt"/>
                          <a:cs typeface="Arial"/>
                        </a:rPr>
                        <a:t>HTTP CPS</a:t>
                      </a:r>
                    </a:p>
                  </a:txBody>
                  <a:tcPr anchor="ctr">
                    <a:solidFill>
                      <a:schemeClr val="accent4"/>
                    </a:solidFill>
                  </a:tcPr>
                </a:tc>
                <a:tc>
                  <a:txBody>
                    <a:bodyPr/>
                    <a:lstStyle/>
                    <a:p>
                      <a:pPr algn="ctr"/>
                      <a:r>
                        <a:rPr lang="en-US" sz="1300" dirty="0" smtClean="0">
                          <a:latin typeface="Arial"/>
                          <a:cs typeface="Arial"/>
                        </a:rPr>
                        <a:t>950,000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CPS</a:t>
                      </a:r>
                    </a:p>
                  </a:txBody>
                  <a:tcPr anchor="ctr">
                    <a:solidFill>
                      <a:schemeClr val="accent4"/>
                    </a:solidFill>
                  </a:tcPr>
                </a:tc>
                <a:tc>
                  <a:txBody>
                    <a:bodyPr/>
                    <a:lstStyle/>
                    <a:p>
                      <a:pPr algn="ctr"/>
                      <a:r>
                        <a:rPr lang="en-US" sz="1300" dirty="0" smtClean="0">
                          <a:latin typeface="Arial"/>
                          <a:cs typeface="Arial"/>
                        </a:rPr>
                        <a:t>7,000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HTTP RPS</a:t>
                      </a:r>
                    </a:p>
                  </a:txBody>
                  <a:tcPr anchor="ctr">
                    <a:solidFill>
                      <a:schemeClr val="accent4"/>
                    </a:solidFill>
                  </a:tcPr>
                </a:tc>
                <a:tc>
                  <a:txBody>
                    <a:bodyPr/>
                    <a:lstStyle/>
                    <a:p>
                      <a:pPr algn="ctr"/>
                      <a:r>
                        <a:rPr lang="en-US" sz="1300" dirty="0" smtClean="0">
                          <a:latin typeface="Arial"/>
                          <a:cs typeface="Arial"/>
                        </a:rPr>
                        <a:t>800,000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mn-lt"/>
                          <a:cs typeface="Arial"/>
                        </a:rPr>
                        <a:t>HTTPS RPS</a:t>
                      </a:r>
                    </a:p>
                  </a:txBody>
                  <a:tcPr anchor="ctr">
                    <a:solidFill>
                      <a:schemeClr val="accent4"/>
                    </a:solidFill>
                  </a:tcPr>
                </a:tc>
                <a:tc>
                  <a:txBody>
                    <a:bodyPr/>
                    <a:lstStyle/>
                    <a:p>
                      <a:pPr algn="ctr"/>
                      <a:r>
                        <a:rPr lang="en-US" sz="1300" dirty="0" smtClean="0">
                          <a:latin typeface="Arial"/>
                          <a:cs typeface="Arial"/>
                        </a:rPr>
                        <a:t>19,000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CAPWAP Throughput</a:t>
                      </a:r>
                    </a:p>
                  </a:txBody>
                  <a:tcPr anchor="ct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10GE SFP+, 1x MGMT GE RJ45</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Form Factor</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1U</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120 GB SSD</a:t>
                      </a:r>
                      <a:endParaRPr lang="en-US" sz="1300" dirty="0">
                        <a:latin typeface="Arial"/>
                        <a:cs typeface="Arial"/>
                      </a:endParaRPr>
                    </a:p>
                  </a:txBody>
                  <a:tcPr anchor="ctr">
                    <a:solidFill>
                      <a:schemeClr val="accent4">
                        <a:lumMod val="40000"/>
                        <a:lumOff val="60000"/>
                      </a:schemeClr>
                    </a:solidFill>
                  </a:tcPr>
                </a:tc>
              </a:tr>
            </a:tbl>
          </a:graphicData>
        </a:graphic>
      </p:graphicFrame>
      <p:sp>
        <p:nvSpPr>
          <p:cNvPr id="5" name="TextBox 4"/>
          <p:cNvSpPr txBox="1"/>
          <p:nvPr/>
        </p:nvSpPr>
        <p:spPr>
          <a:xfrm>
            <a:off x="4399280" y="955040"/>
            <a:ext cx="4490720" cy="261610"/>
          </a:xfrm>
          <a:prstGeom prst="rect">
            <a:avLst/>
          </a:prstGeom>
          <a:noFill/>
        </p:spPr>
        <p:txBody>
          <a:bodyPr wrap="square" rtlCol="0">
            <a:spAutoFit/>
          </a:bodyPr>
          <a:lstStyle/>
          <a:p>
            <a:pPr algn="r"/>
            <a:r>
              <a:rPr lang="en-US" sz="1050" i="1" dirty="0" smtClean="0"/>
              <a:t>System performance based on v2.2</a:t>
            </a:r>
            <a:endParaRPr lang="en-US" sz="1050" i="1" dirty="0"/>
          </a:p>
        </p:txBody>
      </p:sp>
    </p:spTree>
    <p:extLst>
      <p:ext uri="{BB962C8B-B14F-4D97-AF65-F5344CB8AC3E}">
        <p14:creationId xmlns:p14="http://schemas.microsoft.com/office/powerpoint/2010/main" val="1442436690"/>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p:wipe dir="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sp>
        <p:nvSpPr>
          <p:cNvPr id="34" name="TextBox 33"/>
          <p:cNvSpPr txBox="1"/>
          <p:nvPr/>
        </p:nvSpPr>
        <p:spPr>
          <a:xfrm>
            <a:off x="5807361" y="6282595"/>
            <a:ext cx="3124200" cy="246221"/>
          </a:xfrm>
          <a:prstGeom prst="rect">
            <a:avLst/>
          </a:prstGeom>
          <a:noFill/>
        </p:spPr>
        <p:txBody>
          <a:bodyPr wrap="square" rtlCol="0">
            <a:spAutoFit/>
          </a:bodyPr>
          <a:lstStyle/>
          <a:p>
            <a:pPr algn="r"/>
            <a:r>
              <a:rPr lang="en-US" sz="1000" dirty="0" smtClean="0">
                <a:solidFill>
                  <a:srgbClr val="404040"/>
                </a:solidFill>
                <a:latin typeface="Helvetica 55 Roman"/>
                <a:cs typeface="Helvetica 55 Roman"/>
              </a:rPr>
              <a:t>* Also available as pay-as-you-go licensing option</a:t>
            </a:r>
          </a:p>
        </p:txBody>
      </p:sp>
      <p:graphicFrame>
        <p:nvGraphicFramePr>
          <p:cNvPr id="7" name="Table 6"/>
          <p:cNvGraphicFramePr>
            <a:graphicFrameLocks noGrp="1"/>
          </p:cNvGraphicFramePr>
          <p:nvPr>
            <p:extLst>
              <p:ext uri="{D42A27DB-BD31-4B8C-83A1-F6EECF244321}">
                <p14:modId xmlns:p14="http://schemas.microsoft.com/office/powerpoint/2010/main" val="2550276007"/>
              </p:ext>
            </p:extLst>
          </p:nvPr>
        </p:nvGraphicFramePr>
        <p:xfrm>
          <a:off x="219579" y="1026013"/>
          <a:ext cx="8639996" cy="4835046"/>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355254">
                <a:tc rowSpan="2">
                  <a:txBody>
                    <a:bodyPr/>
                    <a:lstStyle/>
                    <a:p>
                      <a:pPr algn="ctr" fontAlgn="ctr"/>
                      <a:r>
                        <a:rPr lang="en-US" sz="1200" b="1" u="none" strike="noStrike" dirty="0" smtClean="0">
                          <a:solidFill>
                            <a:schemeClr val="bg1"/>
                          </a:solidFill>
                          <a:effectLst/>
                        </a:rPr>
                        <a:t>Virtual Appliance</a:t>
                      </a:r>
                    </a:p>
                  </a:txBody>
                  <a:tcPr marL="127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1050" u="none" strike="noStrike" dirty="0">
                          <a:effectLst/>
                        </a:rPr>
                        <a:t>VMware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gridSpan="2">
                  <a:txBody>
                    <a:bodyPr/>
                    <a:lstStyle/>
                    <a:p>
                      <a:pPr algn="ctr" fontAlgn="ctr"/>
                      <a:r>
                        <a:rPr lang="en-US" sz="1050" u="none" strike="noStrike" dirty="0">
                          <a:effectLst/>
                        </a:rPr>
                        <a:t>Citrix</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050" u="none" strike="noStrike" dirty="0">
                          <a:effectLst/>
                        </a:rPr>
                        <a:t>Open Source</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050" u="none" strike="noStrike" dirty="0">
                          <a:effectLst/>
                        </a:rPr>
                        <a:t>Amazon</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3">
                  <a:txBody>
                    <a:bodyPr/>
                    <a:lstStyle/>
                    <a:p>
                      <a:pPr algn="ctr" fontAlgn="ctr"/>
                      <a:r>
                        <a:rPr lang="en-US" sz="1050" u="none" strike="noStrike" dirty="0">
                          <a:effectLst/>
                        </a:rPr>
                        <a:t>Microsoft</a:t>
                      </a: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pPr algn="ctr" fontAlgn="ctr"/>
                      <a:endParaRPr lang="en-US" sz="1050" b="0" i="0" u="none" strike="noStrike" dirty="0">
                        <a:solidFill>
                          <a:srgbClr val="000000"/>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r>
              <a:tr h="571998">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000" b="0" u="none" strike="noStrike" dirty="0" smtClean="0">
                          <a:solidFill>
                            <a:srgbClr val="FFFFFF"/>
                          </a:solidFill>
                          <a:effectLst/>
                        </a:rPr>
                        <a:t>vSphere v4.x</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v5.x</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vSphere 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a:t>
                      </a:r>
                    </a:p>
                    <a:p>
                      <a:pPr algn="ctr" fontAlgn="ctr"/>
                      <a:r>
                        <a:rPr lang="en-US" sz="1000" b="0" u="none" strike="noStrike" dirty="0" smtClean="0">
                          <a:solidFill>
                            <a:srgbClr val="FFFFFF"/>
                          </a:solidFill>
                          <a:effectLst/>
                        </a:rPr>
                        <a:t>v5.6 SP2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p>
                    <a:p>
                      <a:pPr algn="ctr" fontAlgn="ctr"/>
                      <a:r>
                        <a:rPr lang="en-US" sz="1000" b="0" u="none" strike="noStrike" dirty="0" smtClean="0">
                          <a:solidFill>
                            <a:srgbClr val="FFFFFF"/>
                          </a:solidFill>
                          <a:effectLst/>
                        </a:rPr>
                        <a:t>Server </a:t>
                      </a:r>
                    </a:p>
                    <a:p>
                      <a:pPr algn="ctr" fontAlgn="ctr"/>
                      <a:r>
                        <a:rPr lang="en-US" sz="1000" b="0" u="none" strike="noStrike" dirty="0" smtClean="0">
                          <a:solidFill>
                            <a:srgbClr val="FFFFFF"/>
                          </a:solidFill>
                          <a:effectLst/>
                        </a:rPr>
                        <a:t>v6.0</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Xen</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KVM</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AWS</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2008 R2</a:t>
                      </a:r>
                      <a:endParaRPr lang="en-US" sz="1000" b="0" i="0" u="none" strike="noStrike" dirty="0">
                        <a:solidFill>
                          <a:srgbClr val="FFFFF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u="none" strike="noStrike" dirty="0" smtClean="0">
                          <a:solidFill>
                            <a:srgbClr val="FFFFFF"/>
                          </a:solidFill>
                          <a:effectLst/>
                        </a:rPr>
                        <a:t>Hyper-V 2012</a:t>
                      </a:r>
                      <a:endParaRPr lang="en-US" sz="1000" b="0" i="0" u="none" strike="noStrike" dirty="0">
                        <a:solidFill>
                          <a:srgbClr val="FFFFFF"/>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000" b="0" i="0" u="none" strike="noStrike" dirty="0" smtClean="0">
                          <a:solidFill>
                            <a:srgbClr val="FFFFFF"/>
                          </a:solidFill>
                          <a:effectLst/>
                          <a:latin typeface="Arial"/>
                          <a:cs typeface="Arial"/>
                        </a:rPr>
                        <a:t>Azure</a:t>
                      </a:r>
                      <a:endParaRPr lang="en-US" sz="1050" b="0" i="0" u="none" strike="noStrike" dirty="0">
                        <a:solidFill>
                          <a:srgbClr val="FFFFFF"/>
                        </a:solidFill>
                        <a:effectLst/>
                        <a:latin typeface="Arial"/>
                        <a:cs typeface="Aria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55254">
                <a:tc>
                  <a:txBody>
                    <a:bodyPr/>
                    <a:lstStyle/>
                    <a:p>
                      <a:pPr algn="l" fontAlgn="ctr"/>
                      <a:r>
                        <a:rPr lang="en-US" sz="1050" b="1" u="none" strike="noStrike" dirty="0">
                          <a:solidFill>
                            <a:schemeClr val="bg1"/>
                          </a:solidFill>
                          <a:effectLst/>
                          <a:latin typeface="Arial"/>
                          <a:cs typeface="Arial"/>
                        </a:rPr>
                        <a:t>FortiGate-</a:t>
                      </a:r>
                      <a:r>
                        <a:rPr lang="en-US" sz="1050" b="1" u="none" strike="noStrike" dirty="0" smtClean="0">
                          <a:solidFill>
                            <a:schemeClr val="bg1"/>
                          </a:solidFill>
                          <a:effectLst/>
                          <a:latin typeface="Arial"/>
                          <a:cs typeface="Arial"/>
                        </a:rPr>
                        <a:t>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FortiManager-VM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FortiAnalyzer-VM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lang="en-US" sz="1100" b="0" i="0" dirty="0" smtClean="0">
                          <a:solidFill>
                            <a:schemeClr val="bg2">
                              <a:lumMod val="50000"/>
                            </a:schemeClr>
                          </a:solidFill>
                          <a:latin typeface="Zapf Dingbats"/>
                          <a:ea typeface="Zapf Dingbats"/>
                          <a:cs typeface="Zapf Dingbats"/>
                          <a:sym typeface="Zapf Dingbats"/>
                        </a:rPr>
                        <a:t>✔</a:t>
                      </a:r>
                      <a:endParaRPr lang="en-US" sz="1100" b="0" i="0" dirty="0" smtClean="0">
                        <a:solidFill>
                          <a:schemeClr val="bg2">
                            <a:lumMod val="50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DFE6E6">
                              <a:lumMod val="50000"/>
                            </a:srgbClr>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FortiWeb-VM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100" dirty="0" smtClean="0">
                        <a:solidFill>
                          <a:srgbClr val="36424A"/>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baseline="0" dirty="0" smtClean="0">
                          <a:solidFill>
                            <a:srgbClr val="637F7F"/>
                          </a:solidFill>
                          <a:latin typeface="Zapf Dingbats"/>
                          <a:ea typeface="Zapf Dingbats"/>
                          <a:cs typeface="Zapf Dingbats"/>
                          <a:sym typeface="Zapf Dingbats"/>
                        </a:rPr>
                        <a:t> </a:t>
                      </a: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FortiMail-VM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dirty="0" smtClean="0">
                        <a:solidFill>
                          <a:srgbClr val="637F7F"/>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637F7F"/>
                          </a:solidFill>
                          <a:effectLst/>
                        </a:rPr>
                        <a:t> </a:t>
                      </a:r>
                      <a:endParaRPr lang="en-US" sz="1100" b="0" i="0" u="none" strike="noStrike">
                        <a:solidFill>
                          <a:srgbClr val="637F7F"/>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FortiAuthenticator-VM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endParaRPr lang="en-US" sz="11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Zapf Dingbats"/>
                          <a:ea typeface="Zapf Dingbats"/>
                          <a:cs typeface="Zapf Dingbats"/>
                          <a:sym typeface="Zapf Dingbats"/>
                        </a:rPr>
                        <a:t>✔</a:t>
                      </a: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FortiADC-VM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u="none" strike="noStrike">
                          <a:solidFill>
                            <a:schemeClr val="tx1"/>
                          </a:solidFill>
                          <a:effectLst/>
                        </a:rPr>
                        <a:t> </a:t>
                      </a:r>
                      <a:endParaRPr lang="en-US" sz="1100" b="0" i="0" u="none" strike="noStrike">
                        <a:solidFill>
                          <a:schemeClr val="tx1"/>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a:solidFill>
                            <a:srgbClr val="36424A"/>
                          </a:solidFill>
                          <a:effectLst/>
                        </a:rPr>
                        <a:t> </a:t>
                      </a:r>
                      <a:endParaRPr lang="en-US" sz="1100" b="0" i="0" u="none" strike="noStrike">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u="none" strike="noStrike" dirty="0">
                          <a:solidFill>
                            <a:srgbClr val="36424A"/>
                          </a:solidFill>
                          <a:effectLst/>
                        </a:rPr>
                        <a:t> </a:t>
                      </a: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u="none" strike="noStrike" dirty="0">
                          <a:solidFill>
                            <a:schemeClr val="bg1"/>
                          </a:solidFill>
                          <a:effectLst/>
                          <a:latin typeface="Arial"/>
                          <a:cs typeface="Arial"/>
                        </a:rPr>
                        <a:t>FortiCache-VM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100" u="none" strike="noStrike" dirty="0">
                          <a:solidFill>
                            <a:srgbClr val="36424A"/>
                          </a:solidFill>
                          <a:effectLst/>
                        </a:rPr>
                        <a:t> </a:t>
                      </a: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FortiVoice-VM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algn="l" fontAlgn="ctr"/>
                      <a:r>
                        <a:rPr lang="en-US" sz="1050" b="1" i="0" u="none" strike="noStrike" dirty="0" smtClean="0">
                          <a:solidFill>
                            <a:schemeClr val="bg1"/>
                          </a:solidFill>
                          <a:effectLst/>
                          <a:latin typeface="Arial"/>
                          <a:cs typeface="Arial"/>
                        </a:rPr>
                        <a:t>FortiRecorder-VM</a:t>
                      </a:r>
                      <a:endParaRPr lang="en-US" sz="1050" b="1" i="0" u="none" strike="noStrike" dirty="0">
                        <a:solidFill>
                          <a:schemeClr val="bg1"/>
                        </a:solidFill>
                        <a:effectLst/>
                        <a:latin typeface="Arial"/>
                        <a:cs typeface="Arial"/>
                      </a:endParaRP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637F7F"/>
                          </a:solidFill>
                          <a:effectLst/>
                          <a:uLnTx/>
                          <a:uFillTx/>
                          <a:latin typeface="Zapf Dingbats"/>
                          <a:ea typeface="Zapf Dingbats"/>
                          <a:cs typeface="Zapf Dingbats"/>
                          <a:sym typeface="Zapf Dingbats"/>
                        </a:rPr>
                        <a:t>✔</a:t>
                      </a:r>
                      <a:endParaRPr kumimoji="0" lang="en-US" sz="1100" b="0" i="0" u="none" strike="noStrike" kern="1200" cap="none" spc="0" normalizeH="0" baseline="0" noProof="0" dirty="0" smtClean="0">
                        <a:ln>
                          <a:noFill/>
                        </a:ln>
                        <a:solidFill>
                          <a:srgbClr val="637F7F"/>
                        </a:solidFill>
                        <a:effectLst/>
                        <a:uLnTx/>
                        <a:uFillTx/>
                        <a:latin typeface="+mn-lt"/>
                        <a:ea typeface="+mn-ea"/>
                        <a:cs typeface="+mn-cs"/>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446E60"/>
                        </a:solidFill>
                        <a:latin typeface="+mn-lt"/>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b="0" i="0" dirty="0" smtClean="0">
                        <a:solidFill>
                          <a:srgbClr val="637F7F"/>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5525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050" b="1" i="0" u="none" strike="noStrike" dirty="0" smtClean="0">
                          <a:solidFill>
                            <a:schemeClr val="bg1"/>
                          </a:solidFill>
                          <a:effectLst/>
                          <a:latin typeface="Arial"/>
                          <a:cs typeface="Arial"/>
                        </a:rPr>
                        <a:t>FortiSandbox-VM</a:t>
                      </a:r>
                    </a:p>
                  </a:txBody>
                  <a:tcPr marL="36000" marR="12700" marT="9525"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solidFill>
                          <a:schemeClr val="tx1"/>
                        </a:solidFill>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lumMod val="65000"/>
                              <a:lumOff val="35000"/>
                            </a:schemeClr>
                          </a:solidFill>
                          <a:latin typeface="+mn-lt"/>
                          <a:ea typeface="Zapf Dingbats"/>
                          <a:cs typeface="Zapf Dingbats"/>
                          <a:sym typeface="Zapf Dingbats"/>
                        </a:rPr>
                        <a:t>5.1,</a:t>
                      </a:r>
                      <a:r>
                        <a:rPr lang="en-US" sz="1100" b="0" i="0" baseline="0" dirty="0" smtClean="0">
                          <a:solidFill>
                            <a:schemeClr val="tx1">
                              <a:lumMod val="65000"/>
                              <a:lumOff val="35000"/>
                            </a:schemeClr>
                          </a:solidFill>
                          <a:latin typeface="+mn-lt"/>
                          <a:ea typeface="Zapf Dingbats"/>
                          <a:cs typeface="Zapf Dingbats"/>
                          <a:sym typeface="Zapf Dingbats"/>
                        </a:rPr>
                        <a:t> 5.5</a:t>
                      </a:r>
                      <a:endParaRPr lang="en-US" sz="1100" b="0" i="0" dirty="0" smtClean="0">
                        <a:solidFill>
                          <a:schemeClr val="tx1">
                            <a:lumMod val="65000"/>
                            <a:lumOff val="35000"/>
                          </a:schemeClr>
                        </a:solidFill>
                        <a:latin typeface="+mn-lt"/>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lumMod val="50000"/>
                            <a:lumOff val="50000"/>
                          </a:schemeClr>
                        </a:solidFill>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100" b="0" i="0" u="none" strike="noStrike" dirty="0">
                        <a:solidFill>
                          <a:srgbClr val="36424A"/>
                        </a:solidFill>
                        <a:effectLst/>
                        <a:latin typeface="Calibri"/>
                      </a:endParaRPr>
                    </a:p>
                  </a:txBody>
                  <a:tcPr marL="12700" marR="12700" marT="9525"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8" name="TextBox 7"/>
          <p:cNvSpPr txBox="1"/>
          <p:nvPr/>
        </p:nvSpPr>
        <p:spPr>
          <a:xfrm>
            <a:off x="6716667" y="2670560"/>
            <a:ext cx="230316"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9" name="TextBox 8"/>
          <p:cNvSpPr txBox="1"/>
          <p:nvPr/>
        </p:nvSpPr>
        <p:spPr>
          <a:xfrm>
            <a:off x="6717214" y="1884035"/>
            <a:ext cx="230316"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7" name="Picture 20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6397" y="411750"/>
            <a:ext cx="1289845" cy="832409"/>
          </a:xfrm>
          <a:prstGeom prst="rect">
            <a:avLst/>
          </a:prstGeom>
        </p:spPr>
      </p:pic>
      <p:sp>
        <p:nvSpPr>
          <p:cNvPr id="285" name="Rounded Rectangle 284"/>
          <p:cNvSpPr/>
          <p:nvPr/>
        </p:nvSpPr>
        <p:spPr>
          <a:xfrm>
            <a:off x="2922554" y="1088572"/>
            <a:ext cx="2489599" cy="1275582"/>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9" name="Rounded Rectangle 358"/>
          <p:cNvSpPr/>
          <p:nvPr/>
        </p:nvSpPr>
        <p:spPr>
          <a:xfrm>
            <a:off x="914400" y="2133600"/>
            <a:ext cx="1447800" cy="1219200"/>
          </a:xfrm>
          <a:prstGeom prst="roundRect">
            <a:avLst>
              <a:gd name="adj" fmla="val 15698"/>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H="1" flipV="1">
            <a:off x="2781584" y="2060604"/>
            <a:ext cx="3504" cy="635361"/>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rgbClr val="F2F2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flipV="1">
            <a:off x="3270808" y="2814054"/>
            <a:ext cx="574842" cy="6684"/>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056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04" name="Straight Connector 403"/>
          <p:cNvCxnSpPr/>
          <p:nvPr/>
        </p:nvCxnSpPr>
        <p:spPr>
          <a:xfrm>
            <a:off x="6851136" y="4690430"/>
            <a:ext cx="463378"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p:nvPr/>
        </p:nvCxnSpPr>
        <p:spPr>
          <a:xfrm flipH="1">
            <a:off x="6400802" y="2600190"/>
            <a:ext cx="919398" cy="708"/>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Web</a:t>
            </a:r>
            <a:endParaRPr kumimoji="0" lang="en-US" sz="1000" b="1" i="0" u="none" strike="noStrike" kern="0" cap="none" spc="0" normalizeH="0" baseline="0" noProof="0" dirty="0">
              <a:ln>
                <a:noFill/>
              </a:ln>
              <a:solidFill>
                <a:srgbClr val="3C3C3C"/>
              </a:solidFill>
              <a:effectLst/>
              <a:uLnTx/>
              <a:uFillTx/>
            </a:endParaRPr>
          </a:p>
        </p:txBody>
      </p:sp>
      <p:sp>
        <p:nvSpPr>
          <p:cNvPr id="411" name="TextBox 410"/>
          <p:cNvSpPr txBox="1"/>
          <p:nvPr/>
        </p:nvSpPr>
        <p:spPr>
          <a:xfrm>
            <a:off x="6227614" y="5915357"/>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DDoS</a:t>
            </a:r>
            <a:endParaRPr kumimoji="0" lang="en-US" sz="1000" b="1" i="0" u="none" strike="noStrike" kern="0" cap="none" spc="0" normalizeH="0" baseline="0" noProof="0" dirty="0">
              <a:ln>
                <a:noFill/>
              </a:ln>
              <a:solidFill>
                <a:srgbClr val="3C3C3C"/>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Mail</a:t>
            </a:r>
            <a:endParaRPr kumimoji="0" lang="en-US" sz="1000" b="1" i="0" u="none" strike="noStrike" kern="0" cap="none" spc="0" normalizeH="0" baseline="0" noProof="0" dirty="0">
              <a:ln>
                <a:noFill/>
              </a:ln>
              <a:solidFill>
                <a:srgbClr val="3C3C3C"/>
              </a:solidFill>
              <a:effectLst/>
              <a:uLnTx/>
              <a:uFillTx/>
            </a:endParaRPr>
          </a:p>
        </p:txBody>
      </p:sp>
      <p:sp>
        <p:nvSpPr>
          <p:cNvPr id="414" name="TextBox 413"/>
          <p:cNvSpPr txBox="1"/>
          <p:nvPr/>
        </p:nvSpPr>
        <p:spPr>
          <a:xfrm>
            <a:off x="8139673" y="4899920"/>
            <a:ext cx="747408" cy="24622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ADC</a:t>
            </a:r>
          </a:p>
        </p:txBody>
      </p:sp>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cxnSp>
        <p:nvCxnSpPr>
          <p:cNvPr id="425" name="Straight Connector 424"/>
          <p:cNvCxnSpPr/>
          <p:nvPr/>
        </p:nvCxnSpPr>
        <p:spPr>
          <a:xfrm>
            <a:off x="2664409" y="988541"/>
            <a:ext cx="0" cy="393245"/>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711523" y="885568"/>
            <a:ext cx="0" cy="501402"/>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913027"/>
            <a:ext cx="0" cy="463575"/>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a:off x="5639837" y="940486"/>
            <a:ext cx="0" cy="436116"/>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385925"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Switch</a:t>
            </a:r>
            <a:endParaRPr kumimoji="0" lang="en-US" sz="1000" b="1" i="0" u="none" strike="noStrike" kern="0" cap="none" spc="0" normalizeH="0" baseline="0" noProof="0" dirty="0">
              <a:ln>
                <a:noFill/>
              </a:ln>
              <a:solidFill>
                <a:srgbClr val="3C3C3C"/>
              </a:solidFill>
              <a:effectLst/>
              <a:uLnTx/>
              <a:uFillTx/>
            </a:endParaRPr>
          </a:p>
        </p:txBody>
      </p:sp>
      <p:sp>
        <p:nvSpPr>
          <p:cNvPr id="430" name="TextBox 429"/>
          <p:cNvSpPr txBox="1"/>
          <p:nvPr/>
        </p:nvSpPr>
        <p:spPr>
          <a:xfrm>
            <a:off x="3366564"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AP</a:t>
            </a:r>
            <a:endParaRPr kumimoji="0" lang="en-US" sz="1000" b="1" i="0" u="none" strike="noStrike" kern="0" cap="none" spc="0" normalizeH="0" baseline="0" noProof="0" dirty="0">
              <a:ln>
                <a:noFill/>
              </a:ln>
              <a:solidFill>
                <a:srgbClr val="3C3C3C"/>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3892413" y="3244834"/>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a:t>
            </a:r>
            <a:endParaRPr kumimoji="0" lang="en-US" sz="1000" b="1" i="0" u="none" strike="noStrike" kern="0" cap="none" spc="0" normalizeH="0" baseline="0" noProof="0" dirty="0">
              <a:ln>
                <a:noFill/>
              </a:ln>
              <a:solidFill>
                <a:srgbClr val="3C3C3C"/>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Client</a:t>
            </a:r>
            <a:endParaRPr kumimoji="0" lang="en-US" sz="1000" b="1" i="0" u="none" strike="noStrike" kern="0" cap="none" spc="0" normalizeH="0" baseline="0" noProof="0" dirty="0">
              <a:ln>
                <a:noFill/>
              </a:ln>
              <a:solidFill>
                <a:srgbClr val="3C3C3C"/>
              </a:solidFill>
              <a:effectLst/>
              <a:uLnTx/>
              <a:uFillTx/>
            </a:endParaRPr>
          </a:p>
        </p:txBody>
      </p:sp>
      <p:sp>
        <p:nvSpPr>
          <p:cNvPr id="435" name="TextBox 434"/>
          <p:cNvSpPr txBox="1"/>
          <p:nvPr/>
        </p:nvSpPr>
        <p:spPr>
          <a:xfrm>
            <a:off x="5067991" y="1162222"/>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SandBox</a:t>
            </a:r>
            <a:endParaRPr kumimoji="0" lang="en-US" sz="1000" b="1" i="0" u="none" strike="noStrike" kern="0" cap="none" spc="0" normalizeH="0" baseline="0" noProof="0" dirty="0">
              <a:ln>
                <a:noFill/>
              </a:ln>
              <a:solidFill>
                <a:srgbClr val="3C3C3C"/>
              </a:solidFill>
              <a:effectLst/>
              <a:uLnTx/>
              <a:uFillTx/>
            </a:endParaRPr>
          </a:p>
        </p:txBody>
      </p:sp>
      <p:sp>
        <p:nvSpPr>
          <p:cNvPr id="436" name="TextBox 435"/>
          <p:cNvSpPr txBox="1"/>
          <p:nvPr/>
        </p:nvSpPr>
        <p:spPr>
          <a:xfrm>
            <a:off x="2062319" y="11526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Authenticator</a:t>
            </a:r>
            <a:endParaRPr kumimoji="0" lang="en-US" sz="1000" b="1" i="0" u="none" strike="noStrike" kern="0" cap="none" spc="0" normalizeH="0" baseline="0" noProof="0" dirty="0">
              <a:ln>
                <a:noFill/>
              </a:ln>
              <a:solidFill>
                <a:srgbClr val="3C3C3C"/>
              </a:solidFill>
              <a:effectLst/>
              <a:uLnTx/>
              <a:uFillTx/>
            </a:endParaRPr>
          </a:p>
        </p:txBody>
      </p:sp>
      <p:sp>
        <p:nvSpPr>
          <p:cNvPr id="437" name="TextBox 436"/>
          <p:cNvSpPr txBox="1"/>
          <p:nvPr/>
        </p:nvSpPr>
        <p:spPr>
          <a:xfrm>
            <a:off x="3247042" y="11526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Analyzer</a:t>
            </a:r>
            <a:endParaRPr kumimoji="0" lang="en-US" sz="1000" b="1" i="0" u="none" strike="noStrike" kern="0" cap="none" spc="0" normalizeH="0" baseline="0" noProof="0" dirty="0">
              <a:ln>
                <a:noFill/>
              </a:ln>
              <a:solidFill>
                <a:srgbClr val="3C3C3C"/>
              </a:solidFill>
              <a:effectLst/>
              <a:uLnTx/>
              <a:uFillTx/>
            </a:endParaRPr>
          </a:p>
        </p:txBody>
      </p:sp>
      <p:sp>
        <p:nvSpPr>
          <p:cNvPr id="438" name="TextBox 437"/>
          <p:cNvSpPr txBox="1"/>
          <p:nvPr/>
        </p:nvSpPr>
        <p:spPr>
          <a:xfrm>
            <a:off x="4130597" y="11526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Manager</a:t>
            </a:r>
            <a:endParaRPr kumimoji="0" lang="en-US" sz="1000" b="1" i="0" u="none" strike="noStrike" kern="0" cap="none" spc="0" normalizeH="0" baseline="0" noProof="0" dirty="0">
              <a:ln>
                <a:noFill/>
              </a:ln>
              <a:solidFill>
                <a:srgbClr val="3C3C3C"/>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Token</a:t>
            </a:r>
            <a:endParaRPr kumimoji="0" lang="en-US" sz="1000" b="1" i="0" u="none" strike="noStrike" kern="0" cap="none" spc="0" normalizeH="0" baseline="0" noProof="0" dirty="0">
              <a:ln>
                <a:noFill/>
              </a:ln>
              <a:solidFill>
                <a:srgbClr val="3C3C3C"/>
              </a:solidFill>
              <a:effectLst/>
              <a:uLnTx/>
              <a:uFillTx/>
            </a:endParaRPr>
          </a:p>
        </p:txBody>
      </p: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Extender</a:t>
            </a:r>
            <a:endParaRPr kumimoji="0" lang="en-US" sz="1000" b="1" i="0" u="none" strike="noStrike" kern="0" cap="none" spc="0" normalizeH="0" baseline="0" noProof="0" dirty="0">
              <a:ln>
                <a:noFill/>
              </a:ln>
              <a:solidFill>
                <a:srgbClr val="3C3C3C"/>
              </a:solidFill>
              <a:effectLst/>
              <a:uLnTx/>
              <a:uFillTx/>
            </a:endParaRPr>
          </a:p>
        </p:txBody>
      </p:sp>
      <p:sp>
        <p:nvSpPr>
          <p:cNvPr id="456" name="TextBox 455"/>
          <p:cNvSpPr txBox="1"/>
          <p:nvPr/>
        </p:nvSpPr>
        <p:spPr>
          <a:xfrm>
            <a:off x="1020488" y="11634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Cloud</a:t>
            </a:r>
            <a:endParaRPr kumimoji="0" lang="en-US" sz="1000" b="1" i="0" u="none" strike="noStrike" kern="0" cap="none" spc="0" normalizeH="0" baseline="0" noProof="0" dirty="0">
              <a:ln>
                <a:noFill/>
              </a:ln>
              <a:solidFill>
                <a:srgbClr val="3C3C3C"/>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16300"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Recorder</a:t>
            </a:r>
            <a:endParaRPr kumimoji="0" lang="en-US" sz="1000" b="1" i="0" u="none" strike="noStrike" kern="0" cap="none" spc="0" normalizeH="0" baseline="0" noProof="0" dirty="0">
              <a:ln>
                <a:noFill/>
              </a:ln>
              <a:solidFill>
                <a:srgbClr val="3C3C3C"/>
              </a:solidFill>
              <a:effectLst/>
              <a:uLnTx/>
              <a:uFillTx/>
            </a:endParaRPr>
          </a:p>
        </p:txBody>
      </p:sp>
      <p:cxnSp>
        <p:nvCxnSpPr>
          <p:cNvPr id="459" name="Straight Connector 458"/>
          <p:cNvCxnSpPr/>
          <p:nvPr/>
        </p:nvCxnSpPr>
        <p:spPr>
          <a:xfrm flipH="1" flipV="1">
            <a:off x="4647250" y="4933940"/>
            <a:ext cx="9527" cy="67342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195636" y="5909629"/>
            <a:ext cx="94008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Camera</a:t>
            </a:r>
            <a:endParaRPr kumimoji="0" lang="en-US" sz="1000" b="1" i="0" u="none" strike="noStrike" kern="0" cap="none" spc="0" normalizeH="0" baseline="0" noProof="0" dirty="0">
              <a:ln>
                <a:noFill/>
              </a:ln>
              <a:solidFill>
                <a:srgbClr val="3C3C3C"/>
              </a:solidFill>
              <a:effectLst/>
              <a:uLnTx/>
              <a:uFillTx/>
            </a:endParaRPr>
          </a:p>
        </p:txBody>
      </p:sp>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Voice/</a:t>
            </a:r>
            <a:r>
              <a:rPr kumimoji="0" lang="en-US" sz="1000" b="1" i="0" u="none" strike="noStrike" kern="0" cap="none" spc="0" normalizeH="0" baseline="0" noProof="0" dirty="0" smtClean="0">
                <a:ln>
                  <a:noFill/>
                </a:ln>
                <a:solidFill>
                  <a:schemeClr val="accent6"/>
                </a:solidFill>
                <a:effectLst/>
                <a:uLnTx/>
                <a:uFillTx/>
              </a:rPr>
              <a:t>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GateVoice</a:t>
            </a:r>
            <a:endParaRPr kumimoji="0" lang="en-US" sz="1000" b="1" i="0" u="none" strike="noStrike" kern="0" cap="none" spc="0" normalizeH="0" baseline="0" noProof="0" dirty="0">
              <a:ln>
                <a:noFill/>
              </a:ln>
              <a:solidFill>
                <a:srgbClr val="3C3C3C"/>
              </a:solidFill>
              <a:effectLst/>
              <a:uLnTx/>
              <a:uFillTx/>
            </a:endParaRPr>
          </a:p>
        </p:txBody>
      </p:sp>
      <p:sp>
        <p:nvSpPr>
          <p:cNvPr id="466" name="TextBox 465"/>
          <p:cNvSpPr txBox="1"/>
          <p:nvPr/>
        </p:nvSpPr>
        <p:spPr>
          <a:xfrm>
            <a:off x="5257800" y="5909629"/>
            <a:ext cx="77589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Fone</a:t>
            </a:r>
            <a:endParaRPr kumimoji="0" lang="en-US" sz="1000" b="1" i="0" u="none" strike="noStrike" kern="0" cap="none" spc="0" normalizeH="0" baseline="0" noProof="0" dirty="0">
              <a:ln>
                <a:noFill/>
              </a:ln>
              <a:solidFill>
                <a:srgbClr val="3C3C3C"/>
              </a:solidFill>
              <a:effectLst/>
              <a:uLnTx/>
              <a:uFillTx/>
            </a:endParaRPr>
          </a:p>
        </p:txBody>
      </p:sp>
      <p:cxnSp>
        <p:nvCxnSpPr>
          <p:cNvPr id="467" name="Straight Connector 466"/>
          <p:cNvCxnSpPr>
            <a:endCxn id="465" idx="0"/>
          </p:cNvCxnSpPr>
          <p:nvPr/>
        </p:nvCxnSpPr>
        <p:spPr>
          <a:xfrm flipH="1" flipV="1">
            <a:off x="5663047" y="4899920"/>
            <a:ext cx="9620" cy="727591"/>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76" name="Rounded Rectangle 475"/>
          <p:cNvSpPr/>
          <p:nvPr/>
        </p:nvSpPr>
        <p:spPr>
          <a:xfrm>
            <a:off x="685800" y="162402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5123148" y="2971371"/>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1" y="3426900"/>
            <a:ext cx="1406918" cy="21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2778519" y="2990749"/>
            <a:ext cx="3418" cy="439511"/>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3916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cxnSp>
        <p:nvCxnSpPr>
          <p:cNvPr id="495" name="Straight Connector 494"/>
          <p:cNvCxnSpPr/>
          <p:nvPr/>
        </p:nvCxnSpPr>
        <p:spPr>
          <a:xfrm>
            <a:off x="7924800" y="4690430"/>
            <a:ext cx="567038"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cxnSp>
        <p:nvCxnSpPr>
          <p:cNvPr id="499" name="Straight Connector 498"/>
          <p:cNvCxnSpPr/>
          <p:nvPr/>
        </p:nvCxnSpPr>
        <p:spPr>
          <a:xfrm>
            <a:off x="6398054" y="3447552"/>
            <a:ext cx="1895295"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flipH="1">
            <a:off x="5128579" y="1371983"/>
            <a:ext cx="2568" cy="1373171"/>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1817" y="1378675"/>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8048256" y="3908840"/>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Cache</a:t>
            </a:r>
            <a:endParaRPr kumimoji="0" lang="en-US" sz="1000" b="1" i="0" u="none" strike="noStrike" kern="0" cap="none" spc="0" normalizeH="0" baseline="0" noProof="0" dirty="0">
              <a:ln>
                <a:noFill/>
              </a:ln>
              <a:solidFill>
                <a:srgbClr val="3C3C3C"/>
              </a:solidFill>
              <a:effectLst/>
              <a:uLnTx/>
              <a:uFillTx/>
            </a:endParaRPr>
          </a:p>
        </p:txBody>
      </p:sp>
      <p:sp>
        <p:nvSpPr>
          <p:cNvPr id="507" name="Rounded Rectangle 506"/>
          <p:cNvSpPr/>
          <p:nvPr/>
        </p:nvSpPr>
        <p:spPr>
          <a:xfrm>
            <a:off x="1066800" y="546938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47131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542304" y="141909"/>
            <a:ext cx="299763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411987" y="3657600"/>
            <a:ext cx="553645"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LAN</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509331" y="5867098"/>
            <a:ext cx="8828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811780"/>
            <a:ext cx="95269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400" b="1" i="0" u="none" strike="noStrike" kern="0" cap="none" spc="0" normalizeH="0" baseline="0" noProof="0" dirty="0">
              <a:ln>
                <a:noFill/>
              </a:ln>
              <a:solidFill>
                <a:schemeClr val="accent4">
                  <a:lumMod val="60000"/>
                  <a:lumOff val="40000"/>
                </a:schemeClr>
              </a:solidFill>
              <a:effectLst/>
              <a:uLnTx/>
              <a:uFillTx/>
            </a:endParaRPr>
          </a:p>
        </p:txBody>
      </p:sp>
      <p:sp>
        <p:nvSpPr>
          <p:cNvPr id="515" name="Rounded Rectangle 514"/>
          <p:cNvSpPr/>
          <p:nvPr/>
        </p:nvSpPr>
        <p:spPr>
          <a:xfrm>
            <a:off x="168121" y="794464"/>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Cloud based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7230" y="2546565"/>
            <a:ext cx="7758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WAN</a:t>
            </a:r>
            <a:endParaRPr kumimoji="0" lang="en-US" sz="1000" b="1" i="0" u="none" strike="noStrike" kern="0" cap="none" spc="0" normalizeH="0" baseline="0" noProof="0" dirty="0">
              <a:ln>
                <a:noFill/>
              </a:ln>
              <a:solidFill>
                <a:srgbClr val="3C3C3C"/>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607557" y="2163084"/>
            <a:ext cx="2056908" cy="366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876584" cy="3203"/>
          </a:xfrm>
          <a:prstGeom prst="line">
            <a:avLst/>
          </a:prstGeom>
          <a:noFill/>
          <a:ln w="9525" cap="flat" cmpd="sng" algn="ctr">
            <a:solidFill>
              <a:srgbClr val="4F81BD">
                <a:shade val="95000"/>
                <a:satMod val="105000"/>
              </a:srgbClr>
            </a:solidFill>
            <a:prstDash val="solid"/>
          </a:ln>
          <a:effectLst/>
        </p:spPr>
      </p:cxnSp>
      <p:cxnSp>
        <p:nvCxnSpPr>
          <p:cNvPr id="521" name="Straight Connector 520"/>
          <p:cNvCxnSpPr/>
          <p:nvPr/>
        </p:nvCxnSpPr>
        <p:spPr>
          <a:xfrm flipH="1" flipV="1">
            <a:off x="1843440" y="2819400"/>
            <a:ext cx="901542" cy="1337"/>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4419"/>
            <a:ext cx="523358" cy="1181"/>
          </a:xfrm>
          <a:prstGeom prst="line">
            <a:avLst/>
          </a:prstGeom>
          <a:noFill/>
          <a:ln w="9525" cap="flat" cmpd="sng" algn="ctr">
            <a:solidFill>
              <a:srgbClr val="4F81BD">
                <a:shade val="95000"/>
                <a:satMod val="105000"/>
              </a:srgbClr>
            </a:solidFill>
            <a:prstDash val="solid"/>
          </a:ln>
          <a:effectLst/>
        </p:spPr>
      </p:cxn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pic>
        <p:nvPicPr>
          <p:cNvPr id="179" name="Picture 17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06092" y="638950"/>
            <a:ext cx="762000" cy="552450"/>
          </a:xfrm>
          <a:prstGeom prst="rect">
            <a:avLst/>
          </a:prstGeom>
        </p:spPr>
      </p:pic>
      <p:pic>
        <p:nvPicPr>
          <p:cNvPr id="180" name="Picture 17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95531" y="629328"/>
            <a:ext cx="762000" cy="552450"/>
          </a:xfrm>
          <a:prstGeom prst="rect">
            <a:avLst/>
          </a:prstGeom>
        </p:spPr>
      </p:pic>
      <p:pic>
        <p:nvPicPr>
          <p:cNvPr id="181" name="Picture 18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5557" y="629328"/>
            <a:ext cx="762000" cy="552450"/>
          </a:xfrm>
          <a:prstGeom prst="rect">
            <a:avLst/>
          </a:prstGeom>
        </p:spPr>
      </p:pic>
      <p:pic>
        <p:nvPicPr>
          <p:cNvPr id="182" name="Picture 18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46709" y="629328"/>
            <a:ext cx="762000" cy="552450"/>
          </a:xfrm>
          <a:prstGeom prst="rect">
            <a:avLst/>
          </a:prstGeom>
        </p:spPr>
      </p:pic>
      <p:pic>
        <p:nvPicPr>
          <p:cNvPr id="183" name="Picture 18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267776" y="2405848"/>
            <a:ext cx="1526540" cy="1192530"/>
          </a:xfrm>
          <a:prstGeom prst="rect">
            <a:avLst/>
          </a:prstGeom>
        </p:spPr>
      </p:pic>
      <p:sp>
        <p:nvSpPr>
          <p:cNvPr id="498" name="Rounded Rectangle 497"/>
          <p:cNvSpPr/>
          <p:nvPr/>
        </p:nvSpPr>
        <p:spPr>
          <a:xfrm>
            <a:off x="3845650" y="258144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5" name="Picture 18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876867" y="2301240"/>
            <a:ext cx="762635" cy="531495"/>
          </a:xfrm>
          <a:prstGeom prst="rect">
            <a:avLst/>
          </a:prstGeom>
        </p:spPr>
      </p:pic>
      <p:sp>
        <p:nvSpPr>
          <p:cNvPr id="483" name="Rounded Rectangle 482"/>
          <p:cNvSpPr/>
          <p:nvPr/>
        </p:nvSpPr>
        <p:spPr>
          <a:xfrm>
            <a:off x="6447494" y="209369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89" name="Picture 18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156178" y="3426846"/>
            <a:ext cx="762635" cy="531495"/>
          </a:xfrm>
          <a:prstGeom prst="rect">
            <a:avLst/>
          </a:prstGeom>
        </p:spPr>
      </p:pic>
      <p:sp>
        <p:nvSpPr>
          <p:cNvPr id="528" name="Rounded Rectangle 527"/>
          <p:cNvSpPr/>
          <p:nvPr/>
        </p:nvSpPr>
        <p:spPr>
          <a:xfrm>
            <a:off x="7996518" y="3263745"/>
            <a:ext cx="9906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1" name="Picture 19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232214" y="4398730"/>
            <a:ext cx="762635" cy="531495"/>
          </a:xfrm>
          <a:prstGeom prst="rect">
            <a:avLst/>
          </a:prstGeom>
        </p:spPr>
      </p:pic>
      <p:sp>
        <p:nvSpPr>
          <p:cNvPr id="481" name="Rounded Rectangle 480"/>
          <p:cNvSpPr/>
          <p:nvPr/>
        </p:nvSpPr>
        <p:spPr>
          <a:xfrm>
            <a:off x="71192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2" name="Picture 19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66626" y="4398730"/>
            <a:ext cx="762635" cy="531495"/>
          </a:xfrm>
          <a:prstGeom prst="rect">
            <a:avLst/>
          </a:prstGeom>
        </p:spPr>
      </p:pic>
      <p:sp>
        <p:nvSpPr>
          <p:cNvPr id="482" name="Rounded Rectangle 481"/>
          <p:cNvSpPr/>
          <p:nvPr/>
        </p:nvSpPr>
        <p:spPr>
          <a:xfrm>
            <a:off x="8109856" y="4168102"/>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3" name="Picture 19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192157" y="4405324"/>
            <a:ext cx="762000" cy="530225"/>
          </a:xfrm>
          <a:prstGeom prst="rect">
            <a:avLst/>
          </a:prstGeom>
        </p:spPr>
      </p:pic>
      <p:pic>
        <p:nvPicPr>
          <p:cNvPr id="195" name="Picture 194"/>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395556" y="4426292"/>
            <a:ext cx="528937" cy="488288"/>
          </a:xfrm>
          <a:prstGeom prst="rect">
            <a:avLst/>
          </a:prstGeom>
        </p:spPr>
      </p:pic>
      <p:pic>
        <p:nvPicPr>
          <p:cNvPr id="196" name="Picture 195"/>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2409199" y="4404689"/>
            <a:ext cx="762635" cy="531495"/>
          </a:xfrm>
          <a:prstGeom prst="rect">
            <a:avLst/>
          </a:prstGeom>
        </p:spPr>
      </p:pic>
      <p:sp>
        <p:nvSpPr>
          <p:cNvPr id="477" name="Rounded Rectangle 476"/>
          <p:cNvSpPr/>
          <p:nvPr/>
        </p:nvSpPr>
        <p:spPr>
          <a:xfrm>
            <a:off x="3295389"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1" name="Rounded Rectangle 530"/>
          <p:cNvSpPr/>
          <p:nvPr/>
        </p:nvSpPr>
        <p:spPr>
          <a:xfrm>
            <a:off x="2438400" y="4180854"/>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8" name="Picture 19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09317" y="5050695"/>
            <a:ext cx="134176" cy="346965"/>
          </a:xfrm>
          <a:prstGeom prst="rect">
            <a:avLst/>
          </a:prstGeom>
        </p:spPr>
      </p:pic>
      <p:pic>
        <p:nvPicPr>
          <p:cNvPr id="199" name="Picture 19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260068" y="4982985"/>
            <a:ext cx="550640" cy="577501"/>
          </a:xfrm>
          <a:prstGeom prst="rect">
            <a:avLst/>
          </a:prstGeom>
        </p:spPr>
      </p:pic>
      <p:pic>
        <p:nvPicPr>
          <p:cNvPr id="200" name="Picture 19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244220" y="2629631"/>
            <a:ext cx="586985" cy="588446"/>
          </a:xfrm>
          <a:prstGeom prst="rect">
            <a:avLst/>
          </a:prstGeom>
        </p:spPr>
      </p:pic>
      <p:pic>
        <p:nvPicPr>
          <p:cNvPr id="202" name="Picture 201"/>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88245" y="2677646"/>
            <a:ext cx="762635" cy="531495"/>
          </a:xfrm>
          <a:prstGeom prst="rect">
            <a:avLst/>
          </a:prstGeom>
        </p:spPr>
      </p:pic>
      <p:cxnSp>
        <p:nvCxnSpPr>
          <p:cNvPr id="213" name="Straight Connector 212"/>
          <p:cNvCxnSpPr/>
          <p:nvPr/>
        </p:nvCxnSpPr>
        <p:spPr>
          <a:xfrm flipH="1" flipV="1">
            <a:off x="2666019" y="2165615"/>
            <a:ext cx="3209" cy="619473"/>
          </a:xfrm>
          <a:prstGeom prst="line">
            <a:avLst/>
          </a:prstGeom>
          <a:noFill/>
          <a:ln w="9525" cap="flat" cmpd="sng" algn="ctr">
            <a:solidFill>
              <a:srgbClr val="4F81BD">
                <a:shade val="95000"/>
                <a:satMod val="105000"/>
              </a:srgbClr>
            </a:solidFill>
            <a:prstDash val="solid"/>
          </a:ln>
          <a:effectLst/>
        </p:spPr>
      </p:cxnSp>
      <p:pic>
        <p:nvPicPr>
          <p:cNvPr id="226" name="Picture 225"/>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491248" y="2557591"/>
            <a:ext cx="1045665" cy="674826"/>
          </a:xfrm>
          <a:prstGeom prst="rect">
            <a:avLst/>
          </a:prstGeom>
        </p:spPr>
      </p:pic>
      <p:sp>
        <p:nvSpPr>
          <p:cNvPr id="473" name="Arc 472"/>
          <p:cNvSpPr/>
          <p:nvPr/>
        </p:nvSpPr>
        <p:spPr>
          <a:xfrm>
            <a:off x="680977" y="2557824"/>
            <a:ext cx="3169128" cy="627925"/>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91088" y="3222114"/>
            <a:ext cx="3671638"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6" name="Rounded Rectangle 505"/>
          <p:cNvSpPr/>
          <p:nvPr/>
        </p:nvSpPr>
        <p:spPr>
          <a:xfrm>
            <a:off x="304800" y="4671105"/>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0" name="Rounded Rectangle 519"/>
          <p:cNvSpPr/>
          <p:nvPr/>
        </p:nvSpPr>
        <p:spPr>
          <a:xfrm>
            <a:off x="1057888" y="2343930"/>
            <a:ext cx="685800" cy="304800"/>
          </a:xfrm>
          <a:prstGeom prst="roundRect">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24" name="Rounded Rectangle 523"/>
          <p:cNvSpPr/>
          <p:nvPr/>
        </p:nvSpPr>
        <p:spPr>
          <a:xfrm>
            <a:off x="1524000" y="299562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537" name="Group 536"/>
          <p:cNvGrpSpPr/>
          <p:nvPr/>
        </p:nvGrpSpPr>
        <p:grpSpPr>
          <a:xfrm>
            <a:off x="7793665" y="547831"/>
            <a:ext cx="1056358" cy="667407"/>
            <a:chOff x="7773947" y="547831"/>
            <a:chExt cx="1056358" cy="667407"/>
          </a:xfrm>
        </p:grpSpPr>
        <p:pic>
          <p:nvPicPr>
            <p:cNvPr id="228" name="Picture 22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27" name="Picture 22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29" name="Picture 22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grpSp>
        <p:nvGrpSpPr>
          <p:cNvPr id="231" name="Group 230"/>
          <p:cNvGrpSpPr/>
          <p:nvPr/>
        </p:nvGrpSpPr>
        <p:grpSpPr>
          <a:xfrm>
            <a:off x="7793665" y="1439502"/>
            <a:ext cx="1056358" cy="667407"/>
            <a:chOff x="7773947" y="547831"/>
            <a:chExt cx="1056358" cy="667407"/>
          </a:xfrm>
        </p:grpSpPr>
        <p:pic>
          <p:nvPicPr>
            <p:cNvPr id="232" name="Picture 2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3" name="Picture 23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4" name="Picture 23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35" name="TextBox 234"/>
          <p:cNvSpPr txBox="1"/>
          <p:nvPr/>
        </p:nvSpPr>
        <p:spPr>
          <a:xfrm>
            <a:off x="8080503" y="318013"/>
            <a:ext cx="8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36" name="Group 235"/>
          <p:cNvGrpSpPr/>
          <p:nvPr/>
        </p:nvGrpSpPr>
        <p:grpSpPr>
          <a:xfrm>
            <a:off x="7793665" y="2267987"/>
            <a:ext cx="1056358" cy="667407"/>
            <a:chOff x="7773947" y="547831"/>
            <a:chExt cx="1056358" cy="667407"/>
          </a:xfrm>
        </p:grpSpPr>
        <p:pic>
          <p:nvPicPr>
            <p:cNvPr id="237" name="Picture 236"/>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38" name="Picture 237"/>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39" name="Picture 238"/>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0" name="TextBox 239"/>
          <p:cNvSpPr txBox="1"/>
          <p:nvPr/>
        </p:nvSpPr>
        <p:spPr>
          <a:xfrm>
            <a:off x="8030472" y="1241277"/>
            <a:ext cx="89030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 Servers</a:t>
            </a:r>
            <a:endParaRPr kumimoji="0" lang="en-US" sz="1000" b="0" i="0" u="none" strike="noStrike" kern="0" cap="none" spc="0" normalizeH="0" baseline="0" noProof="0" dirty="0">
              <a:ln>
                <a:noFill/>
              </a:ln>
              <a:solidFill>
                <a:sysClr val="windowText" lastClr="000000"/>
              </a:solidFill>
              <a:effectLst/>
              <a:uLnTx/>
              <a:uFillTx/>
            </a:endParaRPr>
          </a:p>
        </p:txBody>
      </p:sp>
      <p:sp>
        <p:nvSpPr>
          <p:cNvPr id="241" name="TextBox 240"/>
          <p:cNvSpPr txBox="1"/>
          <p:nvPr/>
        </p:nvSpPr>
        <p:spPr>
          <a:xfrm>
            <a:off x="8023521" y="2069762"/>
            <a:ext cx="8972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nvGrpSpPr>
          <p:cNvPr id="242" name="Group 241"/>
          <p:cNvGrpSpPr/>
          <p:nvPr/>
        </p:nvGrpSpPr>
        <p:grpSpPr>
          <a:xfrm>
            <a:off x="7793665" y="5495660"/>
            <a:ext cx="1056358" cy="667407"/>
            <a:chOff x="7773947" y="547831"/>
            <a:chExt cx="1056358" cy="667407"/>
          </a:xfrm>
        </p:grpSpPr>
        <p:pic>
          <p:nvPicPr>
            <p:cNvPr id="243" name="Picture 24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773947" y="547831"/>
              <a:ext cx="418225" cy="667407"/>
            </a:xfrm>
            <a:prstGeom prst="rect">
              <a:avLst/>
            </a:prstGeom>
          </p:spPr>
        </p:pic>
        <p:pic>
          <p:nvPicPr>
            <p:cNvPr id="244" name="Picture 24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093013" y="547831"/>
              <a:ext cx="418225" cy="667407"/>
            </a:xfrm>
            <a:prstGeom prst="rect">
              <a:avLst/>
            </a:prstGeom>
          </p:spPr>
        </p:pic>
        <p:pic>
          <p:nvPicPr>
            <p:cNvPr id="245" name="Picture 244"/>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8412080" y="547831"/>
              <a:ext cx="418225" cy="667407"/>
            </a:xfrm>
            <a:prstGeom prst="rect">
              <a:avLst/>
            </a:prstGeom>
          </p:spPr>
        </p:pic>
      </p:grpSp>
      <p:sp>
        <p:nvSpPr>
          <p:cNvPr id="246" name="TextBox 245"/>
          <p:cNvSpPr txBox="1"/>
          <p:nvPr/>
        </p:nvSpPr>
        <p:spPr>
          <a:xfrm>
            <a:off x="7994968" y="5256221"/>
            <a:ext cx="92580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pic>
        <p:nvPicPr>
          <p:cNvPr id="247" name="Picture 24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16413" y="5514272"/>
            <a:ext cx="351548" cy="368696"/>
          </a:xfrm>
          <a:prstGeom prst="rect">
            <a:avLst/>
          </a:prstGeom>
        </p:spPr>
      </p:pic>
      <p:pic>
        <p:nvPicPr>
          <p:cNvPr id="248" name="Picture 247"/>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65458" y="5691252"/>
            <a:ext cx="351548" cy="368696"/>
          </a:xfrm>
          <a:prstGeom prst="rect">
            <a:avLst/>
          </a:prstGeom>
        </p:spPr>
      </p:pic>
      <p:pic>
        <p:nvPicPr>
          <p:cNvPr id="249" name="Picture 248"/>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651004" y="5251572"/>
            <a:ext cx="351548" cy="368696"/>
          </a:xfrm>
          <a:prstGeom prst="rect">
            <a:avLst/>
          </a:prstGeom>
        </p:spPr>
      </p:pic>
      <p:pic>
        <p:nvPicPr>
          <p:cNvPr id="250" name="Picture 249"/>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343738" y="5139109"/>
            <a:ext cx="417487" cy="544061"/>
          </a:xfrm>
          <a:prstGeom prst="rect">
            <a:avLst/>
          </a:prstGeom>
        </p:spPr>
      </p:pic>
      <p:pic>
        <p:nvPicPr>
          <p:cNvPr id="252" name="Picture 25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2725557" y="5529123"/>
            <a:ext cx="417487" cy="544061"/>
          </a:xfrm>
          <a:prstGeom prst="rect">
            <a:avLst/>
          </a:prstGeom>
        </p:spPr>
      </p:pic>
      <p:pic>
        <p:nvPicPr>
          <p:cNvPr id="254" name="Picture 253"/>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438730" y="3266497"/>
            <a:ext cx="351548" cy="368696"/>
          </a:xfrm>
          <a:prstGeom prst="rect">
            <a:avLst/>
          </a:prstGeom>
        </p:spPr>
      </p:pic>
      <p:pic>
        <p:nvPicPr>
          <p:cNvPr id="255" name="Picture 254"/>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87775" y="3443477"/>
            <a:ext cx="351548" cy="368696"/>
          </a:xfrm>
          <a:prstGeom prst="rect">
            <a:avLst/>
          </a:prstGeom>
        </p:spPr>
      </p:pic>
      <p:pic>
        <p:nvPicPr>
          <p:cNvPr id="256" name="Picture 255"/>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73321" y="3003797"/>
            <a:ext cx="351548" cy="368696"/>
          </a:xfrm>
          <a:prstGeom prst="rect">
            <a:avLst/>
          </a:prstGeom>
        </p:spPr>
      </p:pic>
      <p:sp>
        <p:nvSpPr>
          <p:cNvPr id="433" name="TextBox 432"/>
          <p:cNvSpPr txBox="1"/>
          <p:nvPr/>
        </p:nvSpPr>
        <p:spPr>
          <a:xfrm>
            <a:off x="775814" y="2900056"/>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WiFi</a:t>
            </a:r>
            <a:endParaRPr kumimoji="0" lang="en-US" sz="1000" b="1" i="0" u="none" strike="noStrike" kern="0" cap="none" spc="0" normalizeH="0" baseline="0" noProof="0" dirty="0">
              <a:ln>
                <a:noFill/>
              </a:ln>
              <a:solidFill>
                <a:srgbClr val="3C3C3C"/>
              </a:solidFill>
              <a:effectLst/>
              <a:uLnTx/>
              <a:uFillTx/>
            </a:endParaRPr>
          </a:p>
        </p:txBody>
      </p:sp>
      <p:pic>
        <p:nvPicPr>
          <p:cNvPr id="258" name="Picture 257"/>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260741" y="4420587"/>
            <a:ext cx="762635" cy="531495"/>
          </a:xfrm>
          <a:prstGeom prst="rect">
            <a:avLst/>
          </a:prstGeom>
        </p:spPr>
      </p:pic>
      <p:sp>
        <p:nvSpPr>
          <p:cNvPr id="259" name="Rounded Rectangle 258"/>
          <p:cNvSpPr/>
          <p:nvPr/>
        </p:nvSpPr>
        <p:spPr>
          <a:xfrm>
            <a:off x="6222916" y="417617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Failopen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Device</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261" name="Straight Connector 260"/>
          <p:cNvCxnSpPr/>
          <p:nvPr/>
        </p:nvCxnSpPr>
        <p:spPr>
          <a:xfrm flipV="1">
            <a:off x="6534057" y="4869493"/>
            <a:ext cx="0" cy="529821"/>
          </a:xfrm>
          <a:prstGeom prst="line">
            <a:avLst/>
          </a:prstGeom>
          <a:noFill/>
          <a:ln w="9525" cap="flat" cmpd="sng" algn="ctr">
            <a:solidFill>
              <a:srgbClr val="4F81BD">
                <a:shade val="95000"/>
                <a:satMod val="105000"/>
              </a:srgbClr>
            </a:solidFill>
            <a:prstDash val="solid"/>
          </a:ln>
          <a:effectLst/>
        </p:spPr>
      </p:cxnSp>
      <p:cxnSp>
        <p:nvCxnSpPr>
          <p:cNvPr id="262" name="Straight Connector 261"/>
          <p:cNvCxnSpPr/>
          <p:nvPr/>
        </p:nvCxnSpPr>
        <p:spPr>
          <a:xfrm flipV="1">
            <a:off x="6752254" y="4931037"/>
            <a:ext cx="0" cy="649706"/>
          </a:xfrm>
          <a:prstGeom prst="line">
            <a:avLst/>
          </a:prstGeom>
          <a:noFill/>
          <a:ln w="9525" cap="flat" cmpd="sng" algn="ctr">
            <a:solidFill>
              <a:srgbClr val="4F81BD">
                <a:shade val="95000"/>
                <a:satMod val="105000"/>
              </a:srgbClr>
            </a:solidFill>
            <a:prstDash val="solid"/>
          </a:ln>
          <a:effectLst/>
        </p:spPr>
      </p:cxnSp>
      <p:sp>
        <p:nvSpPr>
          <p:cNvPr id="260" name="TextBox 259"/>
          <p:cNvSpPr txBox="1"/>
          <p:nvPr/>
        </p:nvSpPr>
        <p:spPr>
          <a:xfrm>
            <a:off x="6303403" y="4907992"/>
            <a:ext cx="87571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lang="en-US" sz="1000" b="1" kern="0" dirty="0" smtClean="0">
                <a:solidFill>
                  <a:srgbClr val="3C3C3C"/>
                </a:solidFill>
              </a:rPr>
              <a:t>Bridge</a:t>
            </a:r>
            <a:endParaRPr kumimoji="0" lang="en-US" sz="1000" b="1" i="0" u="none" strike="noStrike" kern="0" cap="none" spc="0" normalizeH="0" baseline="0" noProof="0" dirty="0">
              <a:ln>
                <a:noFill/>
              </a:ln>
              <a:solidFill>
                <a:srgbClr val="3C3C3C"/>
              </a:solidFill>
              <a:effectLst/>
              <a:uLnTx/>
              <a:uFillTx/>
            </a:endParaRPr>
          </a:p>
        </p:txBody>
      </p:sp>
      <p:cxnSp>
        <p:nvCxnSpPr>
          <p:cNvPr id="263" name="Straight Connector 262"/>
          <p:cNvCxnSpPr/>
          <p:nvPr/>
        </p:nvCxnSpPr>
        <p:spPr>
          <a:xfrm>
            <a:off x="5825296" y="1276826"/>
            <a:ext cx="441" cy="662208"/>
          </a:xfrm>
          <a:prstGeom prst="line">
            <a:avLst/>
          </a:prstGeom>
          <a:noFill/>
          <a:ln w="9525" cap="flat" cmpd="sng" algn="ctr">
            <a:solidFill>
              <a:srgbClr val="4F81BD">
                <a:shade val="95000"/>
                <a:satMod val="105000"/>
              </a:srgbClr>
            </a:solidFill>
            <a:prstDash val="dash"/>
          </a:ln>
          <a:effectLst/>
        </p:spPr>
      </p:cxnSp>
      <p:cxnSp>
        <p:nvCxnSpPr>
          <p:cNvPr id="265" name="Straight Connector 264"/>
          <p:cNvCxnSpPr/>
          <p:nvPr/>
        </p:nvCxnSpPr>
        <p:spPr>
          <a:xfrm flipH="1" flipV="1">
            <a:off x="6017514" y="1883633"/>
            <a:ext cx="391632" cy="568"/>
          </a:xfrm>
          <a:prstGeom prst="line">
            <a:avLst/>
          </a:prstGeom>
          <a:noFill/>
          <a:ln w="9525" cap="flat" cmpd="sng" algn="ctr">
            <a:solidFill>
              <a:srgbClr val="4F81BD">
                <a:shade val="95000"/>
                <a:satMod val="105000"/>
              </a:srgbClr>
            </a:solidFill>
            <a:prstDash val="dash"/>
          </a:ln>
          <a:effectLst/>
        </p:spPr>
      </p:cxnSp>
      <p:pic>
        <p:nvPicPr>
          <p:cNvPr id="257" name="Picture 256"/>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5556293" y="1725168"/>
            <a:ext cx="762635" cy="531495"/>
          </a:xfrm>
          <a:prstGeom prst="rect">
            <a:avLst/>
          </a:prstGeom>
        </p:spPr>
      </p:pic>
      <p:sp>
        <p:nvSpPr>
          <p:cNvPr id="269" name="TextBox 268"/>
          <p:cNvSpPr txBox="1"/>
          <p:nvPr/>
        </p:nvSpPr>
        <p:spPr>
          <a:xfrm>
            <a:off x="5591159" y="2207466"/>
            <a:ext cx="69756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Tap</a:t>
            </a:r>
            <a:endParaRPr kumimoji="0" lang="en-US" sz="1000" b="1" i="0" u="none" strike="noStrike" kern="0" cap="none" spc="0" normalizeH="0" baseline="0" noProof="0" dirty="0">
              <a:ln>
                <a:noFill/>
              </a:ln>
              <a:solidFill>
                <a:srgbClr val="3C3C3C"/>
              </a:solidFill>
              <a:effectLst/>
              <a:uLnTx/>
              <a:uFillTx/>
            </a:endParaRPr>
          </a:p>
        </p:txBody>
      </p:sp>
      <p:sp>
        <p:nvSpPr>
          <p:cNvPr id="270" name="Rounded Rectangle 269"/>
          <p:cNvSpPr/>
          <p:nvPr/>
        </p:nvSpPr>
        <p:spPr>
          <a:xfrm>
            <a:off x="5175988" y="1719912"/>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Tap</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9" name="Rounded Rectangle 468"/>
          <p:cNvSpPr/>
          <p:nvPr/>
        </p:nvSpPr>
        <p:spPr>
          <a:xfrm>
            <a:off x="5144808" y="457199"/>
            <a:ext cx="6858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2314500" y="457200"/>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ID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3228900" y="457200"/>
            <a:ext cx="7620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4111038" y="457200"/>
            <a:ext cx="870462"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05" name="TextBox 304"/>
          <p:cNvSpPr txBox="1"/>
          <p:nvPr/>
        </p:nvSpPr>
        <p:spPr>
          <a:xfrm>
            <a:off x="4350611" y="2099428"/>
            <a:ext cx="845608"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Tester</a:t>
            </a:r>
            <a:endParaRPr kumimoji="0" lang="en-US" sz="1000" b="1" i="0" u="none" strike="noStrike" kern="0" cap="none" spc="0" normalizeH="0" baseline="0" noProof="0" dirty="0">
              <a:ln>
                <a:noFill/>
              </a:ln>
              <a:solidFill>
                <a:srgbClr val="3C3C3C"/>
              </a:solidFill>
              <a:effectLst/>
              <a:uLnTx/>
              <a:uFillTx/>
            </a:endParaRPr>
          </a:p>
        </p:txBody>
      </p:sp>
      <p:pic>
        <p:nvPicPr>
          <p:cNvPr id="187" name="Picture 186"/>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380110" y="5586329"/>
            <a:ext cx="445922" cy="292090"/>
          </a:xfrm>
          <a:prstGeom prst="rect">
            <a:avLst/>
          </a:prstGeom>
        </p:spPr>
      </p:pic>
      <p:pic>
        <p:nvPicPr>
          <p:cNvPr id="188" name="Picture 18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475181" y="1901908"/>
            <a:ext cx="175016" cy="392003"/>
          </a:xfrm>
          <a:prstGeom prst="rect">
            <a:avLst/>
          </a:prstGeom>
        </p:spPr>
      </p:pic>
      <p:pic>
        <p:nvPicPr>
          <p:cNvPr id="204" name="Picture 203"/>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531010" y="5506502"/>
            <a:ext cx="345833" cy="332432"/>
          </a:xfrm>
          <a:prstGeom prst="rect">
            <a:avLst/>
          </a:prstGeom>
        </p:spPr>
      </p:pic>
      <p:pic>
        <p:nvPicPr>
          <p:cNvPr id="205" name="Picture 204"/>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195533" y="4404547"/>
            <a:ext cx="760222" cy="529200"/>
          </a:xfrm>
          <a:prstGeom prst="rect">
            <a:avLst/>
          </a:prstGeom>
        </p:spPr>
      </p:pic>
      <p:sp>
        <p:nvSpPr>
          <p:cNvPr id="479" name="Rounded Rectangle 478"/>
          <p:cNvSpPr/>
          <p:nvPr/>
        </p:nvSpPr>
        <p:spPr>
          <a:xfrm>
            <a:off x="4114800" y="4180854"/>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206" name="Picture 205"/>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4301552" y="1622039"/>
            <a:ext cx="760309" cy="550800"/>
          </a:xfrm>
          <a:prstGeom prst="rect">
            <a:avLst/>
          </a:prstGeom>
        </p:spPr>
      </p:pic>
      <p:sp>
        <p:nvSpPr>
          <p:cNvPr id="306" name="Rounded Rectangle 305"/>
          <p:cNvSpPr/>
          <p:nvPr/>
        </p:nvSpPr>
        <p:spPr>
          <a:xfrm>
            <a:off x="4301864" y="1444832"/>
            <a:ext cx="761128"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Network Tester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3" name="Picture 172"/>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237892" y="754383"/>
            <a:ext cx="347472" cy="347472"/>
          </a:xfrm>
          <a:prstGeom prst="rect">
            <a:avLst/>
          </a:prstGeom>
        </p:spPr>
      </p:pic>
      <p:pic>
        <p:nvPicPr>
          <p:cNvPr id="190" name="Picture 189"/>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6256856" y="5317948"/>
            <a:ext cx="762635" cy="531495"/>
          </a:xfrm>
          <a:prstGeom prst="rect">
            <a:avLst/>
          </a:prstGeom>
        </p:spPr>
      </p:pic>
      <p:sp>
        <p:nvSpPr>
          <p:cNvPr id="532" name="Rounded Rectangle 531"/>
          <p:cNvSpPr/>
          <p:nvPr/>
        </p:nvSpPr>
        <p:spPr>
          <a:xfrm>
            <a:off x="6733183" y="5196907"/>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94" name="Picture 193" descr="WiFi-Red.png"/>
          <p:cNvPicPr>
            <a:picLocks noChangeAspect="1"/>
          </p:cNvPicPr>
          <p:nvPr/>
        </p:nvPicPr>
        <p:blipFill>
          <a:blip r:embed="rId32" cstate="print">
            <a:grayscl/>
            <a:extLst>
              <a:ext uri="{28A0092B-C50C-407E-A947-70E740481C1C}">
                <a14:useLocalDpi xmlns:a14="http://schemas.microsoft.com/office/drawing/2010/main" val="0"/>
              </a:ext>
            </a:extLst>
          </a:blip>
          <a:stretch>
            <a:fillRect/>
          </a:stretch>
        </p:blipFill>
        <p:spPr>
          <a:xfrm>
            <a:off x="3384289" y="5194484"/>
            <a:ext cx="176039" cy="226601"/>
          </a:xfrm>
          <a:prstGeom prst="rect">
            <a:avLst/>
          </a:prstGeom>
        </p:spPr>
      </p:pic>
      <p:pic>
        <p:nvPicPr>
          <p:cNvPr id="174" name="Picture 173"/>
          <p:cNvPicPr>
            <a:picLocks noChangeAspect="1"/>
          </p:cNvPicPr>
          <p:nvPr/>
        </p:nvPicPr>
        <p:blipFill>
          <a:blip r:embed="rId33"/>
          <a:stretch>
            <a:fillRect/>
          </a:stretch>
        </p:blipFill>
        <p:spPr>
          <a:xfrm>
            <a:off x="6872564" y="870306"/>
            <a:ext cx="764683" cy="532800"/>
          </a:xfrm>
          <a:prstGeom prst="rect">
            <a:avLst/>
          </a:prstGeom>
        </p:spPr>
      </p:pic>
      <p:sp>
        <p:nvSpPr>
          <p:cNvPr id="534" name="Rounded Rectangle 533"/>
          <p:cNvSpPr/>
          <p:nvPr/>
        </p:nvSpPr>
        <p:spPr>
          <a:xfrm>
            <a:off x="6453198" y="751999"/>
            <a:ext cx="838200" cy="304800"/>
          </a:xfrm>
          <a:prstGeom prst="roundRect">
            <a:avLst/>
          </a:prstGeom>
          <a:solidFill>
            <a:schemeClr val="accent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5" name="Picture 174"/>
          <p:cNvPicPr>
            <a:picLocks noChangeAspect="1"/>
          </p:cNvPicPr>
          <p:nvPr/>
        </p:nvPicPr>
        <p:blipFill>
          <a:blip r:embed="rId34"/>
          <a:stretch>
            <a:fillRect/>
          </a:stretch>
        </p:blipFill>
        <p:spPr>
          <a:xfrm>
            <a:off x="1494373" y="4969097"/>
            <a:ext cx="351019" cy="328801"/>
          </a:xfrm>
          <a:prstGeom prst="rect">
            <a:avLst/>
          </a:prstGeom>
        </p:spPr>
      </p:pic>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t>
            </a:r>
            <a:r>
              <a:rPr kumimoji="0" lang="en-US" sz="1000" b="1" i="0" u="none" strike="noStrike" kern="0" cap="none" spc="0" normalizeH="0" baseline="0" noProof="0" dirty="0" smtClean="0">
                <a:ln>
                  <a:noFill/>
                </a:ln>
                <a:solidFill>
                  <a:srgbClr val="3C3C3C"/>
                </a:solidFill>
                <a:effectLst/>
                <a:uLnTx/>
                <a:uFillTx/>
              </a:rPr>
              <a:t>DB</a:t>
            </a:r>
            <a:endParaRPr kumimoji="0" lang="en-US" sz="1000" b="1" i="0" u="none" strike="noStrike" kern="0" cap="none" spc="0" normalizeH="0" baseline="0" noProof="0" dirty="0">
              <a:ln>
                <a:noFill/>
              </a:ln>
              <a:solidFill>
                <a:srgbClr val="3C3C3C"/>
              </a:solidFill>
              <a:effectLst/>
              <a:uLnTx/>
              <a:uFillTx/>
            </a:endParaRPr>
          </a:p>
        </p:txBody>
      </p:sp>
    </p:spTree>
    <p:extLst>
      <p:ext uri="{BB962C8B-B14F-4D97-AF65-F5344CB8AC3E}">
        <p14:creationId xmlns:p14="http://schemas.microsoft.com/office/powerpoint/2010/main" val="294697151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79026244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a:t>
                      </a:r>
                      <a:endParaRPr lang="en-US" sz="1000" b="1" i="0" dirty="0" smtClean="0">
                        <a:solidFill>
                          <a:schemeClr val="tx1"/>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2" name="Picture 1" descr="FGR-60D-Fron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spd="slow">
    <p:wip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64650651"/>
              </p:ext>
            </p:extLst>
          </p:nvPr>
        </p:nvGraphicFramePr>
        <p:xfrm>
          <a:off x="252002" y="1260000"/>
          <a:ext cx="8640004" cy="3758142"/>
        </p:xfrm>
        <a:graphic>
          <a:graphicData uri="http://schemas.openxmlformats.org/drawingml/2006/table">
            <a:tbl>
              <a:tblPr firstRow="1" bandRow="1">
                <a:effectLst/>
                <a:tableStyleId>{E8034E78-7F5D-4C2E-B375-FC64B27BC917}</a:tableStyleId>
              </a:tblPr>
              <a:tblGrid>
                <a:gridCol w="2013964"/>
                <a:gridCol w="828255"/>
                <a:gridCol w="828255"/>
                <a:gridCol w="828255"/>
                <a:gridCol w="828255"/>
                <a:gridCol w="828255"/>
                <a:gridCol w="828255"/>
                <a:gridCol w="828255"/>
                <a:gridCol w="828255"/>
              </a:tblGrid>
              <a:tr h="677136">
                <a:tc>
                  <a:txBody>
                    <a:bodyPr/>
                    <a:lstStyle/>
                    <a:p>
                      <a:pPr algn="l" fontAlgn="ct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App.</a:t>
                      </a:r>
                      <a:r>
                        <a:rPr lang="en-US" sz="12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bg1"/>
                          </a:solidFill>
                          <a:latin typeface="+mn-lt"/>
                        </a:rPr>
                        <a:t>Control</a:t>
                      </a:r>
                      <a:endParaRPr lang="en-US" sz="1200" b="1"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IPS</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AV</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Anti-bot</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Filtering</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Anti-spam</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Scan</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Security</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342334">
                <a:tc>
                  <a:txBody>
                    <a:bodyPr/>
                    <a:lstStyle/>
                    <a:p>
                      <a:pPr algn="l" fontAlgn="ctr"/>
                      <a:r>
                        <a:rPr lang="en-US" sz="1100" b="1" u="none" strike="noStrike" dirty="0" smtClean="0">
                          <a:solidFill>
                            <a:schemeClr val="bg1"/>
                          </a:solidFill>
                          <a:effectLst/>
                          <a:latin typeface="Arial"/>
                          <a:cs typeface="Arial"/>
                        </a:rPr>
                        <a:t>FortiGate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latin typeface="Zapf Dingbats"/>
                          <a:ea typeface="Zapf Dingbats"/>
                          <a:cs typeface="Zapf Dingbats"/>
                          <a:sym typeface="Zapf Dingbats"/>
                        </a:rPr>
                        <a:t>✔</a:t>
                      </a:r>
                      <a:endParaRPr lang="en-US" sz="1200" b="0"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1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11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12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FortiClient*</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FortiWeb</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FortiCache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342334">
                <a:tc>
                  <a:txBody>
                    <a:bodyPr/>
                    <a:lstStyle/>
                    <a:p>
                      <a:pPr algn="l" fontAlgn="ctr"/>
                      <a:r>
                        <a:rPr lang="en-US" sz="1100" b="1" u="none" strike="noStrike" dirty="0" smtClean="0">
                          <a:solidFill>
                            <a:schemeClr val="bg1"/>
                          </a:solidFill>
                          <a:effectLst/>
                          <a:latin typeface="Arial"/>
                          <a:cs typeface="Arial"/>
                        </a:rPr>
                        <a:t>FortiMail</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2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FortiADC</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FortiDDoS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FortiDB</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r>
                        <a:rPr lang="en-US" sz="1200" b="0" i="0" dirty="0" smtClean="0">
                          <a:solidFill>
                            <a:srgbClr val="FFFFFF"/>
                          </a:solidFill>
                          <a:latin typeface="Zapf Dingbats"/>
                          <a:ea typeface="Zapf Dingbats"/>
                          <a:cs typeface="Zapf Dingbats"/>
                          <a:sym typeface="Zapf Dingbats"/>
                        </a:rPr>
                        <a:t>✔</a:t>
                      </a: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r>
            </a:tbl>
          </a:graphicData>
        </a:graphic>
      </p:graphicFrame>
      <p:sp>
        <p:nvSpPr>
          <p:cNvPr id="5" name="TextBox 4"/>
          <p:cNvSpPr txBox="1"/>
          <p:nvPr/>
        </p:nvSpPr>
        <p:spPr>
          <a:xfrm>
            <a:off x="217366" y="5504657"/>
            <a:ext cx="3124200" cy="400110"/>
          </a:xfrm>
          <a:prstGeom prst="rect">
            <a:avLst/>
          </a:prstGeom>
          <a:noFill/>
        </p:spPr>
        <p:txBody>
          <a:bodyPr wrap="square" rtlCol="0">
            <a:spAutoFit/>
          </a:bodyPr>
          <a:lstStyle/>
          <a:p>
            <a:r>
              <a:rPr lang="en-US" sz="1000" dirty="0" smtClean="0">
                <a:solidFill>
                  <a:srgbClr val="404040"/>
                </a:solidFill>
                <a:latin typeface="Helvetica 55 Roman"/>
                <a:cs typeface="Helvetica 55 Roman"/>
              </a:rPr>
              <a:t>* Free Subscription Service(s)</a:t>
            </a:r>
          </a:p>
          <a:p>
            <a:r>
              <a:rPr lang="en-US" sz="1000" dirty="0" smtClean="0">
                <a:solidFill>
                  <a:srgbClr val="404040"/>
                </a:solidFill>
                <a:latin typeface="Helvetica 55 Roman"/>
                <a:cs typeface="Helvetica 55 Roman"/>
              </a:rPr>
              <a:t>^ FortiSandbox Integration</a:t>
            </a: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3300" y="1426620"/>
            <a:ext cx="1452966" cy="391974"/>
          </a:xfrm>
          <a:prstGeom prst="rect">
            <a:avLst/>
          </a:prstGeom>
          <a:noFill/>
        </p:spPr>
      </p:pic>
    </p:spTree>
    <p:extLst>
      <p:ext uri="{BB962C8B-B14F-4D97-AF65-F5344CB8AC3E}">
        <p14:creationId xmlns:p14="http://schemas.microsoft.com/office/powerpoint/2010/main" val="633119495"/>
      </p:ext>
    </p:extLst>
  </p:cSld>
  <p:clrMapOvr>
    <a:masterClrMapping/>
  </p:clrMapOvr>
  <p:transition spd="slow">
    <p:wipe/>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Aug2014</a:t>
            </a:r>
            <a:r>
              <a:rPr lang="en-US" sz="1000" b="1" dirty="0"/>
              <a:t>	</a:t>
            </a:r>
          </a:p>
          <a:p>
            <a:r>
              <a:rPr lang="en-US" sz="1000" dirty="0"/>
              <a:t>Adds FG</a:t>
            </a:r>
            <a:r>
              <a:rPr lang="en-US" sz="1000" dirty="0" smtClean="0"/>
              <a:t>-5001D &amp; FCTL-5903C</a:t>
            </a:r>
          </a:p>
          <a:p>
            <a:r>
              <a:rPr lang="en-US" sz="1000" dirty="0" smtClean="0"/>
              <a:t>Remove FG/FWF20C (EOL)</a:t>
            </a:r>
          </a:p>
          <a:p>
            <a:r>
              <a:rPr lang="en-US" sz="1000" dirty="0" smtClean="0"/>
              <a:t>Realign FortiGate segments</a:t>
            </a:r>
          </a:p>
          <a:p>
            <a:r>
              <a:rPr lang="en-US" sz="1000" dirty="0" smtClean="0"/>
              <a:t>Add </a:t>
            </a:r>
            <a:r>
              <a:rPr lang="en-US" sz="1000" dirty="0" err="1" smtClean="0"/>
              <a:t>Vmware</a:t>
            </a:r>
            <a:r>
              <a:rPr lang="en-US" sz="1000" dirty="0" smtClean="0"/>
              <a:t> 5.5 support into matrix</a:t>
            </a:r>
          </a:p>
          <a:p>
            <a:endParaRPr lang="en-US" sz="1000" dirty="0"/>
          </a:p>
          <a:p>
            <a:pPr marL="0" indent="0">
              <a:buNone/>
            </a:pPr>
            <a:r>
              <a:rPr lang="en-US" sz="1000" b="1" dirty="0" smtClean="0"/>
              <a:t>Sep </a:t>
            </a:r>
            <a:r>
              <a:rPr lang="en-US" sz="1000" b="1" dirty="0"/>
              <a:t>2014	</a:t>
            </a:r>
          </a:p>
          <a:p>
            <a:r>
              <a:rPr lang="en-US" sz="1000" dirty="0" smtClean="0"/>
              <a:t>Add FG-70,80D, 60D-3G4G, 94d-POE</a:t>
            </a:r>
          </a:p>
          <a:p>
            <a:r>
              <a:rPr lang="en-US" sz="1000" dirty="0" smtClean="0"/>
              <a:t>Remove FS-548B</a:t>
            </a:r>
          </a:p>
          <a:p>
            <a:r>
              <a:rPr lang="en-US" sz="1000" dirty="0" smtClean="0"/>
              <a:t>Update all FML specs</a:t>
            </a:r>
          </a:p>
          <a:p>
            <a:endParaRPr lang="en-US" sz="1000" dirty="0"/>
          </a:p>
          <a:p>
            <a:pPr marL="0" indent="0">
              <a:buNone/>
            </a:pPr>
            <a:r>
              <a:rPr lang="en-US" sz="1000" b="1" dirty="0" smtClean="0"/>
              <a:t>Oct </a:t>
            </a:r>
            <a:r>
              <a:rPr lang="en-US" sz="1000" b="1" dirty="0"/>
              <a:t>2014	</a:t>
            </a:r>
          </a:p>
          <a:p>
            <a:r>
              <a:rPr lang="en-US" sz="1000" dirty="0" smtClean="0"/>
              <a:t>Update VM matrix</a:t>
            </a:r>
          </a:p>
          <a:p>
            <a:r>
              <a:rPr lang="en-US" sz="1000" dirty="0" smtClean="0"/>
              <a:t>Remove </a:t>
            </a:r>
            <a:r>
              <a:rPr lang="en-US" sz="1000" dirty="0" err="1" smtClean="0"/>
              <a:t>Eoling</a:t>
            </a:r>
            <a:r>
              <a:rPr lang="en-US" sz="1000" dirty="0" smtClean="0"/>
              <a:t> products – FS-248B-DPS, FG-60C-SFP</a:t>
            </a:r>
          </a:p>
          <a:p>
            <a:endParaRPr lang="en-US" sz="1000" dirty="0"/>
          </a:p>
          <a:p>
            <a:pPr marL="0" indent="0">
              <a:buNone/>
            </a:pPr>
            <a:r>
              <a:rPr lang="en-US" sz="1000" b="1" dirty="0" smtClean="0"/>
              <a:t>Nov 2014</a:t>
            </a:r>
            <a:r>
              <a:rPr lang="en-US" sz="1000" b="1" dirty="0"/>
              <a:t>	</a:t>
            </a:r>
          </a:p>
          <a:p>
            <a:r>
              <a:rPr lang="en-US" sz="1000" dirty="0" smtClean="0"/>
              <a:t>Add FG/FWF-92D, FSW-3032D, FDD-200B</a:t>
            </a:r>
          </a:p>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endParaRPr lang="en-US" sz="1000" b="1" dirty="0" smtClean="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p>
          <a:p>
            <a:endParaRPr lang="en-US" sz="1000" dirty="0"/>
          </a:p>
          <a:p>
            <a:pPr marL="0" indent="0">
              <a:buNone/>
            </a:pPr>
            <a:r>
              <a:rPr lang="en-US" sz="1000" b="1" dirty="0" smtClean="0"/>
              <a:t>May2015</a:t>
            </a:r>
            <a:r>
              <a:rPr lang="en-US" sz="1000" b="1" dirty="0"/>
              <a:t>	</a:t>
            </a:r>
          </a:p>
          <a:p>
            <a:r>
              <a:rPr lang="en-US" sz="1000" dirty="0"/>
              <a:t>Update </a:t>
            </a:r>
            <a:r>
              <a:rPr lang="en-US" sz="1000" dirty="0" smtClean="0"/>
              <a:t>FAZ specs</a:t>
            </a:r>
            <a:endParaRPr lang="en-US" sz="1000" dirty="0"/>
          </a:p>
          <a:p>
            <a:r>
              <a:rPr lang="en-US" sz="1000" dirty="0" smtClean="0"/>
              <a:t>Update to VM Matrix</a:t>
            </a:r>
          </a:p>
          <a:p>
            <a:r>
              <a:rPr lang="en-US" sz="1000" dirty="0" smtClean="0"/>
              <a:t>Add FortiWAN and remove FortiDNS</a:t>
            </a:r>
          </a:p>
          <a:p>
            <a:r>
              <a:rPr lang="en-US" sz="1000" dirty="0" smtClean="0"/>
              <a:t>Add new products – FSW and FG, FortiTester,</a:t>
            </a:r>
          </a:p>
          <a:p>
            <a:endParaRPr lang="en-US" sz="1000" dirty="0"/>
          </a:p>
          <a:p>
            <a:pPr marL="0" indent="0">
              <a:buNone/>
            </a:pPr>
            <a:r>
              <a:rPr lang="en-US" sz="1000" b="1" dirty="0" smtClean="0"/>
              <a:t>June2015</a:t>
            </a:r>
            <a:r>
              <a:rPr lang="en-US" sz="1000" b="1" dirty="0"/>
              <a:t>	</a:t>
            </a:r>
          </a:p>
          <a:p>
            <a:r>
              <a:rPr lang="en-US" sz="1000" dirty="0" smtClean="0"/>
              <a:t>Update </a:t>
            </a:r>
            <a:r>
              <a:rPr lang="en-US" sz="1000" dirty="0"/>
              <a:t>to VM </a:t>
            </a:r>
            <a:r>
              <a:rPr lang="en-US" sz="1000" dirty="0" smtClean="0"/>
              <a:t>Matrix</a:t>
            </a:r>
          </a:p>
          <a:p>
            <a:r>
              <a:rPr lang="en-US" sz="1000" dirty="0" smtClean="0"/>
              <a:t>Add new products</a:t>
            </a:r>
            <a:endParaRPr lang="en-US" sz="1000" dirty="0"/>
          </a:p>
          <a:p>
            <a:pPr marL="0" indent="0">
              <a:buNone/>
            </a:pP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96360061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01746527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a:t>
            </a:r>
            <a:r>
              <a:rPr lang="en-US" sz="1200" dirty="0"/>
              <a:t>Ports 14x GE RJ45 Switch Ports</a:t>
            </a:r>
            <a:br>
              <a:rPr lang="en-US" sz="1200" dirty="0"/>
            </a:br>
            <a:r>
              <a:rPr lang="en-US" sz="1200" dirty="0"/>
              <a:t>(</a:t>
            </a:r>
            <a:r>
              <a:rPr lang="en-US" sz="1200" dirty="0" err="1"/>
              <a:t>inc.</a:t>
            </a:r>
            <a:r>
              <a:rPr lang="en-US" sz="1200" dirty="0"/>
              <a:t> 4x PoE</a:t>
            </a:r>
            <a:r>
              <a:rPr lang="en-US" sz="1200" dirty="0" smtClean="0"/>
              <a:t>)</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367470524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9298687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Concurrent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65044846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1750430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latin typeface="+mn-lt"/>
                        </a:rPr>
                        <a:t>1.3 / 0.95 / 0.17 </a:t>
                      </a:r>
                      <a:r>
                        <a:rPr kumimoji="0" lang="en-US" sz="1000" b="0" i="0" u="none" strike="noStrike" cap="none" normalizeH="0" baseline="0" dirty="0" smtClean="0">
                          <a:ln>
                            <a:noFill/>
                          </a:ln>
                          <a:solidFill>
                            <a:srgbClr val="36424A"/>
                          </a:solidFill>
                          <a:effectLst/>
                          <a:latin typeface="+mn-lt"/>
                        </a:rPr>
                        <a:t>G</a:t>
                      </a:r>
                      <a:r>
                        <a:rPr kumimoji="0" lang="en-US" sz="1000" u="none" strike="noStrike" cap="none" normalizeH="0" baseline="0" dirty="0" smtClean="0">
                          <a:ln>
                            <a:noFill/>
                          </a:ln>
                          <a:solidFill>
                            <a:srgbClr val="36424A"/>
                          </a:solidFill>
                          <a:effectLst/>
                        </a:rPr>
                        <a:t>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90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6465259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22288949"/>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2.0/1.0/0.2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63491991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88321402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smtClean="0"/>
              <a:t>FortiAuthenticator</a:t>
            </a:r>
            <a:endParaRPr lang="en-US" dirty="0"/>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endParaRPr lang="en-US" dirty="0"/>
          </a:p>
          <a:p>
            <a:pPr>
              <a:buClr>
                <a:schemeClr val="accent6"/>
              </a:buClr>
            </a:pPr>
            <a:r>
              <a:rPr lang="en-US" dirty="0" smtClean="0"/>
              <a:t>FortiWAN</a:t>
            </a:r>
            <a:endParaRPr lang="en-US" dirty="0"/>
          </a:p>
          <a:p>
            <a:pPr>
              <a:buClr>
                <a:schemeClr val="accent6"/>
              </a:buClr>
            </a:pPr>
            <a:r>
              <a:rPr lang="en-US" dirty="0"/>
              <a:t>FortiCache</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a:buClr>
                <a:schemeClr val="accent6"/>
              </a:buClr>
            </a:pPr>
            <a:r>
              <a:rPr lang="en-US" dirty="0" smtClean="0"/>
              <a:t>FortiTester</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98D-POE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86489003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72x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smtClean="0"/>
              <a:t>4 </a:t>
            </a:r>
            <a:r>
              <a:rPr lang="en-US" sz="1200" dirty="0"/>
              <a:t>x DMZ GE SFP </a:t>
            </a:r>
            <a:r>
              <a:rPr lang="en-US" sz="1200" dirty="0" smtClean="0"/>
              <a:t>slots</a:t>
            </a:r>
          </a:p>
        </p:txBody>
      </p:sp>
      <p:pic>
        <p:nvPicPr>
          <p:cNvPr id="17"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9" name="Picture 46" descr="dark_port_output-po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79524" y="3090824"/>
            <a:ext cx="569690" cy="312735"/>
          </a:xfrm>
          <a:prstGeom prst="rect">
            <a:avLst/>
          </a:prstGeom>
          <a:effectLst/>
        </p:spPr>
      </p:pic>
      <p:pic>
        <p:nvPicPr>
          <p:cNvPr id="2" name="Picture 1" descr="FG-98D-POE Front and Back.png"/>
          <p:cNvPicPr>
            <a:picLocks noChangeAspect="1"/>
          </p:cNvPicPr>
          <p:nvPr/>
        </p:nvPicPr>
        <p:blipFill rotWithShape="1">
          <a:blip r:embed="rId6" cstate="print">
            <a:extLst>
              <a:ext uri="{28A0092B-C50C-407E-A947-70E740481C1C}">
                <a14:useLocalDpi xmlns:a14="http://schemas.microsoft.com/office/drawing/2010/main"/>
              </a:ext>
            </a:extLst>
          </a:blip>
          <a:srcRect b="62437"/>
          <a:stretch/>
        </p:blipFill>
        <p:spPr>
          <a:xfrm>
            <a:off x="660017" y="1406199"/>
            <a:ext cx="4830132" cy="923972"/>
          </a:xfrm>
          <a:prstGeom prst="rect">
            <a:avLst/>
          </a:prstGeom>
        </p:spPr>
      </p:pic>
      <p:pic>
        <p:nvPicPr>
          <p:cNvPr id="15" name="Picture 14" descr="FG-98D-POE Front and Back.png"/>
          <p:cNvPicPr>
            <a:picLocks noChangeAspect="1"/>
          </p:cNvPicPr>
          <p:nvPr/>
        </p:nvPicPr>
        <p:blipFill rotWithShape="1">
          <a:blip r:embed="rId7" cstate="print">
            <a:extLst>
              <a:ext uri="{28A0092B-C50C-407E-A947-70E740481C1C}">
                <a14:useLocalDpi xmlns:a14="http://schemas.microsoft.com/office/drawing/2010/main"/>
              </a:ext>
            </a:extLst>
          </a:blip>
          <a:srcRect b="-190"/>
          <a:stretch/>
        </p:blipFill>
        <p:spPr>
          <a:xfrm>
            <a:off x="652412" y="2560187"/>
            <a:ext cx="4830132" cy="1010073"/>
          </a:xfrm>
          <a:prstGeom prst="rect">
            <a:avLst/>
          </a:prstGeom>
        </p:spPr>
      </p:pic>
    </p:spTree>
    <p:extLst>
      <p:ext uri="{BB962C8B-B14F-4D97-AF65-F5344CB8AC3E}">
        <p14:creationId xmlns:p14="http://schemas.microsoft.com/office/powerpoint/2010/main" val="2784325854"/>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sp>
        <p:nvSpPr>
          <p:cNvPr id="33" name="Rectangle 32"/>
          <p:cNvSpPr/>
          <p:nvPr/>
        </p:nvSpPr>
        <p:spPr>
          <a:xfrm>
            <a:off x="566182" y="4143946"/>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4232595"/>
            <a:ext cx="213020" cy="151969"/>
          </a:xfrm>
          <a:prstGeom prst="rect">
            <a:avLst/>
          </a:prstGeom>
        </p:spPr>
      </p:pic>
      <p:pic>
        <p:nvPicPr>
          <p:cNvPr id="31" name="Picture 30" descr="FG-200D_Ft-to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1981" y="4162050"/>
            <a:ext cx="2514600" cy="916293"/>
          </a:xfrm>
          <a:prstGeom prst="rect">
            <a:avLst/>
          </a:prstGeom>
        </p:spPr>
      </p:pic>
      <p:pic>
        <p:nvPicPr>
          <p:cNvPr id="34" name="Picture 33" descr="FG-24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1981" y="3995382"/>
            <a:ext cx="2433773" cy="731040"/>
          </a:xfrm>
          <a:prstGeom prst="rect">
            <a:avLst/>
          </a:prstGeom>
        </p:spPr>
      </p:pic>
      <p:pic>
        <p:nvPicPr>
          <p:cNvPr id="4" name="Picture 3" descr="FortiGate300D-3 Reflection.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950581" y="3622258"/>
            <a:ext cx="2057400" cy="445992"/>
          </a:xfrm>
          <a:prstGeom prst="rect">
            <a:avLst/>
          </a:prstGeom>
        </p:spPr>
      </p:pic>
      <p:sp>
        <p:nvSpPr>
          <p:cNvPr id="26" name="Rectangle 25"/>
          <p:cNvSpPr/>
          <p:nvPr/>
        </p:nvSpPr>
        <p:spPr>
          <a:xfrm>
            <a:off x="566182" y="3695481"/>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784130"/>
            <a:ext cx="213020" cy="151969"/>
          </a:xfrm>
          <a:prstGeom prst="rect">
            <a:avLst/>
          </a:prstGeom>
        </p:spPr>
      </p:pic>
      <p:sp>
        <p:nvSpPr>
          <p:cNvPr id="30" name="Rectangle 29"/>
          <p:cNvSpPr/>
          <p:nvPr/>
        </p:nvSpPr>
        <p:spPr>
          <a:xfrm>
            <a:off x="566182" y="3172922"/>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261571"/>
            <a:ext cx="213020" cy="151969"/>
          </a:xfrm>
          <a:prstGeom prst="rect">
            <a:avLst/>
          </a:prstGeom>
        </p:spPr>
      </p:pic>
      <p:pic>
        <p:nvPicPr>
          <p:cNvPr id="35" name="Picture 34" descr="FG-100D_Ft-top.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45941" y="5092583"/>
            <a:ext cx="2446560" cy="729218"/>
          </a:xfrm>
          <a:prstGeom prst="rect">
            <a:avLst/>
          </a:prstGeom>
        </p:spPr>
      </p:pic>
      <p:sp>
        <p:nvSpPr>
          <p:cNvPr id="36" name="Rectangle 35"/>
          <p:cNvSpPr/>
          <p:nvPr/>
        </p:nvSpPr>
        <p:spPr>
          <a:xfrm>
            <a:off x="566182" y="4872418"/>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4957053"/>
            <a:ext cx="213020" cy="151969"/>
          </a:xfrm>
          <a:prstGeom prst="rect">
            <a:avLst/>
          </a:prstGeom>
        </p:spPr>
      </p:pic>
      <p:pic>
        <p:nvPicPr>
          <p:cNvPr id="41" name="Picture 40" descr="FG-140D_Ft-top.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754100" y="4796218"/>
            <a:ext cx="2409194" cy="749527"/>
          </a:xfrm>
          <a:prstGeom prst="rect">
            <a:avLst/>
          </a:prstGeom>
        </p:spPr>
      </p:pic>
      <p:pic>
        <p:nvPicPr>
          <p:cNvPr id="42" name="Picture 41" descr="FG-140D-POE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54100" y="4567619"/>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High Performance, Top Rated Network Security for Mid-Sized Enterprises </a:t>
            </a:r>
          </a:p>
        </p:txBody>
      </p:sp>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24" name="Rectangle 23"/>
          <p:cNvSpPr/>
          <p:nvPr/>
        </p:nvSpPr>
        <p:spPr>
          <a:xfrm>
            <a:off x="566182" y="2561325"/>
            <a:ext cx="1513534" cy="307777"/>
          </a:xfrm>
          <a:prstGeom prst="rect">
            <a:avLst/>
          </a:prstGeom>
        </p:spPr>
        <p:txBody>
          <a:bodyPr wrap="square">
            <a:spAutoFit/>
          </a:bodyPr>
          <a:lstStyle/>
          <a:p>
            <a:r>
              <a:rPr lang="en-US" sz="1400" b="1" dirty="0" smtClean="0">
                <a:latin typeface="+mn-lt"/>
                <a:ea typeface="Helvetica 55 Roman" charset="0"/>
                <a:cs typeface="Arial Narrow"/>
              </a:rPr>
              <a:t>FG-900D</a:t>
            </a:r>
            <a:endParaRPr lang="en-US" sz="1400" b="1" dirty="0">
              <a:latin typeface="+mn-lt"/>
              <a:cs typeface="Arial Narrow"/>
            </a:endParaRPr>
          </a:p>
        </p:txBody>
      </p:sp>
      <p:pic>
        <p:nvPicPr>
          <p:cNvPr id="25" name="Picture 2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2649974"/>
            <a:ext cx="213020" cy="151969"/>
          </a:xfrm>
          <a:prstGeom prst="rect">
            <a:avLst/>
          </a:prstGeom>
        </p:spPr>
      </p:pic>
      <p:pic>
        <p:nvPicPr>
          <p:cNvPr id="39" name="Picture 38"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37781" y="3341011"/>
            <a:ext cx="2038501" cy="433490"/>
          </a:xfrm>
          <a:prstGeom prst="rect">
            <a:avLst/>
          </a:prstGeom>
        </p:spPr>
      </p:pic>
      <p:sp>
        <p:nvSpPr>
          <p:cNvPr id="43" name="Rectangle 42"/>
          <p:cNvSpPr/>
          <p:nvPr/>
        </p:nvSpPr>
        <p:spPr>
          <a:xfrm>
            <a:off x="566182" y="3434201"/>
            <a:ext cx="1513534" cy="307777"/>
          </a:xfrm>
          <a:prstGeom prst="rect">
            <a:avLst/>
          </a:prstGeom>
        </p:spPr>
        <p:txBody>
          <a:bodyPr wrap="square">
            <a:spAutoFit/>
          </a:bodyPr>
          <a:lstStyle/>
          <a:p>
            <a:r>
              <a:rPr lang="en-US" sz="1400" b="1" dirty="0" smtClean="0">
                <a:latin typeface="+mn-lt"/>
                <a:ea typeface="Helvetica 55 Roman" charset="0"/>
                <a:cs typeface="Arial Narrow"/>
              </a:rPr>
              <a:t>FG-400D</a:t>
            </a:r>
            <a:endParaRPr lang="en-US" sz="1400" b="1" dirty="0">
              <a:latin typeface="+mn-lt"/>
              <a:cs typeface="Arial Narrow"/>
            </a:endParaRPr>
          </a:p>
        </p:txBody>
      </p:sp>
      <p:pic>
        <p:nvPicPr>
          <p:cNvPr id="44" name="Picture 4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0381" y="3527541"/>
            <a:ext cx="213020" cy="151969"/>
          </a:xfrm>
          <a:prstGeom prst="rect">
            <a:avLst/>
          </a:prstGeom>
        </p:spPr>
      </p:pic>
      <p:pic>
        <p:nvPicPr>
          <p:cNvPr id="6" name="Picture 5" descr="FortiGate500D-1 Reflection.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0580" y="3054393"/>
            <a:ext cx="2038501" cy="433490"/>
          </a:xfrm>
          <a:prstGeom prst="rect">
            <a:avLst/>
          </a:prstGeom>
        </p:spPr>
      </p:pic>
      <p:pic>
        <p:nvPicPr>
          <p:cNvPr id="2" name="Picture 1" descr="FortiGate900D_FrontTop_small.png"/>
          <p:cNvPicPr>
            <a:picLocks noChangeAspect="1"/>
          </p:cNvPicPr>
          <p:nvPr/>
        </p:nvPicPr>
        <p:blipFill rotWithShape="1">
          <a:blip r:embed="rId11">
            <a:extLst>
              <a:ext uri="{28A0092B-C50C-407E-A947-70E740481C1C}">
                <a14:useLocalDpi xmlns:a14="http://schemas.microsoft.com/office/drawing/2010/main" val="0"/>
              </a:ext>
            </a:extLst>
          </a:blip>
          <a:srcRect l="6246" t="31794" r="5963" b="31370"/>
          <a:stretch/>
        </p:blipFill>
        <p:spPr>
          <a:xfrm>
            <a:off x="1965399" y="2355419"/>
            <a:ext cx="2066884" cy="578168"/>
          </a:xfrm>
          <a:prstGeom prst="rect">
            <a:avLst/>
          </a:prstGeom>
        </p:spPr>
      </p:pic>
      <p:graphicFrame>
        <p:nvGraphicFramePr>
          <p:cNvPr id="46" name="Table 45"/>
          <p:cNvGraphicFramePr>
            <a:graphicFrameLocks noGrp="1"/>
          </p:cNvGraphicFramePr>
          <p:nvPr>
            <p:extLst>
              <p:ext uri="{D42A27DB-BD31-4B8C-83A1-F6EECF244321}">
                <p14:modId xmlns:p14="http://schemas.microsoft.com/office/powerpoint/2010/main" val="2778115335"/>
              </p:ext>
            </p:extLst>
          </p:nvPr>
        </p:nvGraphicFramePr>
        <p:xfrm>
          <a:off x="4586005" y="2172715"/>
          <a:ext cx="3937879" cy="380436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5x faster hardware accelerated next generation firewall offers best-in-class price/performance ratio</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Integrated High port density delivers maximum flexibility and scalability</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NSS Labs Recommended NGFW and NGIPS with consolidated security delivers top-rated protection</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Application control plus identity and device-based policy enforcement provides more granular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lvl="0"/>
                      <a:r>
                        <a:rPr lang="en-US" sz="1200" kern="1200" dirty="0" smtClean="0">
                          <a:solidFill>
                            <a:schemeClr val="tx1"/>
                          </a:solidFill>
                          <a:effectLst/>
                          <a:latin typeface="+mn-lt"/>
                          <a:ea typeface="+mn-ea"/>
                          <a:cs typeface="+mn-cs"/>
                        </a:rPr>
                        <a:t>Intuitive management interface enables broad and deep visibility that scales from a single FortiGate to thousands</a:t>
                      </a:r>
                      <a:endParaRPr lang="x-none" sz="1200" kern="1200" dirty="0">
                        <a:solidFill>
                          <a:schemeClr val="tx1"/>
                        </a:solidFill>
                        <a:effectLst/>
                        <a:latin typeface="+mn-lt"/>
                        <a:ea typeface="+mn-ea"/>
                        <a:cs typeface="+mn-cs"/>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47" name="Shape 417"/>
          <p:cNvGrpSpPr/>
          <p:nvPr/>
        </p:nvGrpSpPr>
        <p:grpSpPr>
          <a:xfrm>
            <a:off x="5868108" y="5755904"/>
            <a:ext cx="448491" cy="434599"/>
            <a:chOff x="5046835" y="3420139"/>
            <a:chExt cx="345082" cy="334393"/>
          </a:xfrm>
        </p:grpSpPr>
        <p:pic>
          <p:nvPicPr>
            <p:cNvPr id="48" name="Shape 418"/>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49" name="Shape 419"/>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grpSp>
        <p:nvGrpSpPr>
          <p:cNvPr id="50" name="Shape 420"/>
          <p:cNvGrpSpPr/>
          <p:nvPr/>
        </p:nvGrpSpPr>
        <p:grpSpPr>
          <a:xfrm>
            <a:off x="6349657" y="5755579"/>
            <a:ext cx="449712" cy="435127"/>
            <a:chOff x="2010350" y="3580575"/>
            <a:chExt cx="346021" cy="334799"/>
          </a:xfrm>
        </p:grpSpPr>
        <p:pic>
          <p:nvPicPr>
            <p:cNvPr id="51" name="Shape 421"/>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52"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a:ln>
                    <a:noFill/>
                  </a:ln>
                  <a:solidFill>
                    <a:srgbClr val="3D4D4D"/>
                  </a:solidFill>
                  <a:effectLst/>
                  <a:uLnTx/>
                  <a:uFillTx/>
                  <a:latin typeface="Arial"/>
                  <a:ea typeface="Arial"/>
                  <a:cs typeface="Arial"/>
                  <a:sym typeface="Arial"/>
                </a:rPr>
              </a:br>
              <a:r>
                <a:rPr kumimoji="0" lang="en" sz="700" b="1" i="0" u="none" strike="noStrike" kern="0" cap="none" spc="0" normalizeH="0" baseline="0" noProof="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a:ln>
                    <a:noFill/>
                  </a:ln>
                  <a:solidFill>
                    <a:srgbClr val="3D4D4D"/>
                  </a:solidFill>
                  <a:effectLst/>
                  <a:uLnTx/>
                  <a:uFillTx/>
                  <a:latin typeface="Arial"/>
                  <a:ea typeface="Arial"/>
                  <a:cs typeface="Arial"/>
                  <a:sym typeface="Arial"/>
                </a:rPr>
                <a:t>CPU</a:t>
              </a:r>
            </a:p>
          </p:txBody>
        </p:sp>
      </p:grpSp>
      <p:grpSp>
        <p:nvGrpSpPr>
          <p:cNvPr id="53" name="Shape 423"/>
          <p:cNvGrpSpPr/>
          <p:nvPr/>
        </p:nvGrpSpPr>
        <p:grpSpPr>
          <a:xfrm>
            <a:off x="5386791" y="5755904"/>
            <a:ext cx="448491" cy="434599"/>
            <a:chOff x="5046835" y="3420139"/>
            <a:chExt cx="345082" cy="334393"/>
          </a:xfrm>
        </p:grpSpPr>
        <p:pic>
          <p:nvPicPr>
            <p:cNvPr id="54" name="Shape 424"/>
            <p:cNvPicPr preferRelativeResize="0"/>
            <p:nvPr/>
          </p:nvPicPr>
          <p:blipFill rotWithShape="1">
            <a:blip r:embed="rId12">
              <a:alphaModFix/>
            </a:blip>
            <a:srcRect/>
            <a:stretch/>
          </p:blipFill>
          <p:spPr>
            <a:xfrm>
              <a:off x="5046835" y="3420139"/>
              <a:ext cx="345082" cy="334393"/>
            </a:xfrm>
            <a:prstGeom prst="rect">
              <a:avLst/>
            </a:prstGeom>
            <a:noFill/>
            <a:ln>
              <a:noFill/>
            </a:ln>
          </p:spPr>
        </p:pic>
        <p:sp>
          <p:nvSpPr>
            <p:cNvPr id="55" name="Shape 425"/>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56" name="Shape 420"/>
          <p:cNvGrpSpPr/>
          <p:nvPr/>
        </p:nvGrpSpPr>
        <p:grpSpPr>
          <a:xfrm>
            <a:off x="4638436" y="5762320"/>
            <a:ext cx="449712" cy="435127"/>
            <a:chOff x="2010350" y="3580575"/>
            <a:chExt cx="346021" cy="334799"/>
          </a:xfrm>
        </p:grpSpPr>
        <p:pic>
          <p:nvPicPr>
            <p:cNvPr id="57" name="Shape 421"/>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58" name="Shape 422"/>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cxnSp>
        <p:nvCxnSpPr>
          <p:cNvPr id="59" name="Shape 440"/>
          <p:cNvCxnSpPr>
            <a:stCxn id="57" idx="3"/>
            <a:endCxn id="54" idx="1"/>
          </p:cNvCxnSpPr>
          <p:nvPr/>
        </p:nvCxnSpPr>
        <p:spPr>
          <a:xfrm flipV="1">
            <a:off x="5088148" y="5973204"/>
            <a:ext cx="298643" cy="6680"/>
          </a:xfrm>
          <a:prstGeom prst="straightConnector1">
            <a:avLst/>
          </a:prstGeom>
          <a:noFill/>
          <a:ln w="19050" cap="flat" cmpd="sng">
            <a:solidFill>
              <a:srgbClr val="446E60"/>
            </a:solidFill>
            <a:prstDash val="dot"/>
            <a:round/>
            <a:headEnd type="none" w="lg" len="lg"/>
            <a:tailEnd type="none" w="lg" len="lg"/>
          </a:ln>
        </p:spPr>
      </p:cxnSp>
      <p:grpSp>
        <p:nvGrpSpPr>
          <p:cNvPr id="60" name="Shape 426"/>
          <p:cNvGrpSpPr/>
          <p:nvPr/>
        </p:nvGrpSpPr>
        <p:grpSpPr>
          <a:xfrm>
            <a:off x="8137129" y="5749881"/>
            <a:ext cx="449712" cy="435127"/>
            <a:chOff x="2010350" y="3580575"/>
            <a:chExt cx="346021" cy="334799"/>
          </a:xfrm>
        </p:grpSpPr>
        <p:pic>
          <p:nvPicPr>
            <p:cNvPr id="61" name="Shape 427"/>
            <p:cNvPicPr preferRelativeResize="0"/>
            <p:nvPr/>
          </p:nvPicPr>
          <p:blipFill rotWithShape="1">
            <a:blip r:embed="rId13">
              <a:alphaModFix/>
            </a:blip>
            <a:srcRect/>
            <a:stretch/>
          </p:blipFill>
          <p:spPr>
            <a:xfrm>
              <a:off x="2010350" y="3580575"/>
              <a:ext cx="346021" cy="334799"/>
            </a:xfrm>
            <a:prstGeom prst="rect">
              <a:avLst/>
            </a:prstGeom>
            <a:noFill/>
            <a:ln>
              <a:noFill/>
            </a:ln>
          </p:spPr>
        </p:pic>
        <p:sp>
          <p:nvSpPr>
            <p:cNvPr id="62"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63" name="Shape 429"/>
          <p:cNvGrpSpPr/>
          <p:nvPr/>
        </p:nvGrpSpPr>
        <p:grpSpPr>
          <a:xfrm>
            <a:off x="7092604" y="5733248"/>
            <a:ext cx="490690" cy="462161"/>
            <a:chOff x="4132360" y="2314221"/>
            <a:chExt cx="377551" cy="355600"/>
          </a:xfrm>
        </p:grpSpPr>
        <p:pic>
          <p:nvPicPr>
            <p:cNvPr id="64" name="Shape 430"/>
            <p:cNvPicPr preferRelativeResize="0"/>
            <p:nvPr/>
          </p:nvPicPr>
          <p:blipFill rotWithShape="1">
            <a:blip r:embed="rId14">
              <a:alphaModFix/>
            </a:blip>
            <a:srcRect/>
            <a:stretch/>
          </p:blipFill>
          <p:spPr>
            <a:xfrm>
              <a:off x="4132360" y="2314221"/>
              <a:ext cx="377551" cy="355600"/>
            </a:xfrm>
            <a:prstGeom prst="rect">
              <a:avLst/>
            </a:prstGeom>
            <a:noFill/>
            <a:ln>
              <a:noFill/>
            </a:ln>
          </p:spPr>
        </p:pic>
        <p:sp>
          <p:nvSpPr>
            <p:cNvPr id="65"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66" name="Shape 432"/>
          <p:cNvGrpSpPr/>
          <p:nvPr/>
        </p:nvGrpSpPr>
        <p:grpSpPr>
          <a:xfrm>
            <a:off x="7614865" y="5733248"/>
            <a:ext cx="490690" cy="462161"/>
            <a:chOff x="4583916" y="2302932"/>
            <a:chExt cx="377551" cy="355600"/>
          </a:xfrm>
        </p:grpSpPr>
        <p:pic>
          <p:nvPicPr>
            <p:cNvPr id="67" name="Shape 433"/>
            <p:cNvPicPr preferRelativeResize="0"/>
            <p:nvPr/>
          </p:nvPicPr>
          <p:blipFill rotWithShape="1">
            <a:blip r:embed="rId14">
              <a:alphaModFix/>
            </a:blip>
            <a:srcRect/>
            <a:stretch/>
          </p:blipFill>
          <p:spPr>
            <a:xfrm>
              <a:off x="4583916" y="2302932"/>
              <a:ext cx="377551" cy="355600"/>
            </a:xfrm>
            <a:prstGeom prst="rect">
              <a:avLst/>
            </a:prstGeom>
            <a:noFill/>
            <a:ln>
              <a:noFill/>
            </a:ln>
          </p:spPr>
        </p:pic>
        <p:sp>
          <p:nvSpPr>
            <p:cNvPr id="68"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cxnSp>
        <p:nvCxnSpPr>
          <p:cNvPr id="69" name="Shape 440"/>
          <p:cNvCxnSpPr>
            <a:stCxn id="51" idx="3"/>
            <a:endCxn id="64" idx="1"/>
          </p:cNvCxnSpPr>
          <p:nvPr/>
        </p:nvCxnSpPr>
        <p:spPr>
          <a:xfrm flipV="1">
            <a:off x="6799369" y="5964329"/>
            <a:ext cx="293235" cy="8814"/>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2512272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2348275368"/>
              </p:ext>
            </p:extLst>
          </p:nvPr>
        </p:nvGraphicFramePr>
        <p:xfrm>
          <a:off x="251999" y="1260000"/>
          <a:ext cx="8640005" cy="403376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Mbps</a:t>
                      </a:r>
                    </a:p>
                  </a:txBody>
                  <a:tcPr anchor="ctr"/>
                </a:tc>
                <a:tc>
                  <a:txBody>
                    <a:bodyPr/>
                    <a:lstStyle/>
                    <a:p>
                      <a:pPr algn="ctr"/>
                      <a:r>
                        <a:rPr lang="de-DE" sz="1100" dirty="0" smtClean="0"/>
                        <a:t>2500*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a:t>
                      </a:r>
                    </a:p>
                    <a:p>
                      <a:r>
                        <a:rPr lang="en-US" sz="1100" b="1" dirty="0" smtClean="0">
                          <a:solidFill>
                            <a:schemeClr val="bg1"/>
                          </a:solidFill>
                        </a:rPr>
                        <a:t>(Proxy Based)</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3" name="Rectangle 2"/>
          <p:cNvSpPr/>
          <p:nvPr/>
        </p:nvSpPr>
        <p:spPr>
          <a:xfrm>
            <a:off x="7227460" y="6517177"/>
            <a:ext cx="1242074" cy="215444"/>
          </a:xfrm>
          <a:prstGeom prst="rect">
            <a:avLst/>
          </a:prstGeom>
        </p:spPr>
        <p:txBody>
          <a:bodyPr wrap="none">
            <a:spAutoFit/>
          </a:bodyPr>
          <a:lstStyle/>
          <a:p>
            <a:r>
              <a:rPr lang="en-US" sz="800" i="1" dirty="0" smtClean="0"/>
              <a:t>* Based on 1518 bytes</a:t>
            </a:r>
            <a:endParaRPr lang="en-US" sz="800" i="1" dirty="0"/>
          </a:p>
        </p:txBody>
      </p:sp>
    </p:spTree>
    <p:extLst>
      <p:ext uri="{BB962C8B-B14F-4D97-AF65-F5344CB8AC3E}">
        <p14:creationId xmlns:p14="http://schemas.microsoft.com/office/powerpoint/2010/main" val="3875304802"/>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620174401"/>
              </p:ext>
            </p:extLst>
          </p:nvPr>
        </p:nvGraphicFramePr>
        <p:xfrm>
          <a:off x="252001" y="1260000"/>
          <a:ext cx="8640000" cy="3696978"/>
        </p:xfrm>
        <a:graphic>
          <a:graphicData uri="http://schemas.openxmlformats.org/drawingml/2006/table">
            <a:tbl>
              <a:tblPr firstRow="1" bandRow="1">
                <a:effectLst/>
                <a:tableStyleId>{073A0DAA-6AF3-43AB-8588-CEC1D06C72B9}</a:tableStyleId>
              </a:tblPr>
              <a:tblGrid>
                <a:gridCol w="2164028"/>
                <a:gridCol w="1618993"/>
                <a:gridCol w="1618993"/>
                <a:gridCol w="1618993"/>
                <a:gridCol w="1618993"/>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FGT-400D</a:t>
                      </a:r>
                    </a:p>
                  </a:txBody>
                  <a:tcPr anchor="ctr">
                    <a:solidFill>
                      <a:srgbClr val="3C3C3C"/>
                    </a:solidFill>
                  </a:tcPr>
                </a:tc>
                <a:tc>
                  <a:txBody>
                    <a:bodyPr/>
                    <a:lstStyle/>
                    <a:p>
                      <a:pPr algn="ctr"/>
                      <a:r>
                        <a:rPr lang="en-US" sz="1300" dirty="0" smtClean="0"/>
                        <a:t>FGT-500D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t>16 / 16 / 16 </a:t>
                      </a:r>
                    </a:p>
                    <a:p>
                      <a:pPr algn="ctr"/>
                      <a:r>
                        <a:rPr lang="en-US" sz="1100" dirty="0" smtClean="0"/>
                        <a:t>Gbps</a:t>
                      </a:r>
                      <a:endParaRPr lang="en-US" sz="1100" dirty="0"/>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5.5 Mil</a:t>
                      </a:r>
                    </a:p>
                  </a:txBody>
                  <a:tcPr anchor="ctr"/>
                </a:tc>
                <a:tc>
                  <a:txBody>
                    <a:bodyPr/>
                    <a:lstStyle/>
                    <a:p>
                      <a:pPr algn="ctr"/>
                      <a:r>
                        <a:rPr lang="en-US" sz="1100" dirty="0" smtClean="0"/>
                        <a:t>6 Mil</a:t>
                      </a:r>
                    </a:p>
                  </a:txBody>
                  <a:tcPr anchor="ctr"/>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280,000</a:t>
                      </a:r>
                    </a:p>
                  </a:txBody>
                  <a:tcPr anchor="ctr"/>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t>14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r>
              <a:tr h="370840">
                <a:tc>
                  <a:txBody>
                    <a:bodyPr/>
                    <a:lstStyle/>
                    <a:p>
                      <a:r>
                        <a:rPr lang="en-US" sz="1100" b="1" dirty="0" smtClean="0">
                          <a:solidFill>
                            <a:srgbClr val="FFFFFF"/>
                          </a:solidFill>
                        </a:rPr>
                        <a:t>Antivirus </a:t>
                      </a:r>
                    </a:p>
                    <a:p>
                      <a:r>
                        <a:rPr lang="en-US" sz="1100" b="1" dirty="0" smtClean="0">
                          <a:solidFill>
                            <a:srgbClr val="FFFFFF"/>
                          </a:solidFill>
                        </a:rPr>
                        <a:t>(Proxy Based)</a:t>
                      </a:r>
                    </a:p>
                  </a:txBody>
                  <a:tcPr anchor="ctr">
                    <a:solidFill>
                      <a:srgbClr val="777777"/>
                    </a:solidFill>
                  </a:tcPr>
                </a:tc>
                <a:tc>
                  <a:txBody>
                    <a:bodyPr/>
                    <a:lstStyle/>
                    <a:p>
                      <a:pPr algn="ctr"/>
                      <a:r>
                        <a:rPr lang="de-DE" sz="1100" dirty="0" smtClean="0"/>
                        <a:t>200 Mbps</a:t>
                      </a:r>
                    </a:p>
                  </a:txBody>
                  <a:tcPr anchor="ctr"/>
                </a:tc>
                <a:tc>
                  <a:txBody>
                    <a:bodyPr/>
                    <a:lstStyle/>
                    <a:p>
                      <a:pPr algn="ctr"/>
                      <a:r>
                        <a:rPr lang="de-DE" sz="1100" dirty="0" smtClean="0">
                          <a:latin typeface="+mn-lt"/>
                          <a:cs typeface="Arial Narrow"/>
                        </a:rPr>
                        <a:t>1.4 Gbps</a:t>
                      </a:r>
                    </a:p>
                  </a:txBody>
                  <a:tcPr anchor="ctr"/>
                </a:tc>
                <a:tc>
                  <a:txBody>
                    <a:bodyPr/>
                    <a:lstStyle/>
                    <a:p>
                      <a:pPr algn="ctr"/>
                      <a:r>
                        <a:rPr lang="de-DE" sz="1100" dirty="0" smtClean="0"/>
                        <a:t>1.4 Gbps</a:t>
                      </a:r>
                    </a:p>
                  </a:txBody>
                  <a:tcPr anchor="ctr"/>
                </a:tc>
                <a:tc>
                  <a:txBody>
                    <a:bodyPr/>
                    <a:lstStyle/>
                    <a:p>
                      <a:pPr algn="ctr"/>
                      <a:r>
                        <a:rPr lang="de-DE" sz="1100" dirty="0" smtClean="0"/>
                        <a:t>1.7 Gbps</a:t>
                      </a:r>
                    </a:p>
                  </a:txBody>
                  <a:tcPr anchor="ctr"/>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600438710"/>
              </p:ext>
            </p:extLst>
          </p:nvPr>
        </p:nvGraphicFramePr>
        <p:xfrm>
          <a:off x="252001" y="1260000"/>
          <a:ext cx="8640001" cy="3864618"/>
        </p:xfrm>
        <a:graphic>
          <a:graphicData uri="http://schemas.openxmlformats.org/drawingml/2006/table">
            <a:tbl>
              <a:tblPr firstRow="1" bandRow="1">
                <a:effectLst/>
                <a:tableStyleId>{073A0DAA-6AF3-43AB-8588-CEC1D06C72B9}</a:tableStyleId>
              </a:tblPr>
              <a:tblGrid>
                <a:gridCol w="2174353"/>
                <a:gridCol w="2155216"/>
                <a:gridCol w="2155216"/>
                <a:gridCol w="2155216"/>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FG-900D</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16 / 16 /16</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latin typeface="+mn-lt"/>
                          <a:cs typeface="Arial Narrow"/>
                        </a:rPr>
                        <a:t>52 / 52 / 33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240,000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a:t>
                      </a:r>
                      <a:r>
                        <a:rPr lang="en-US" sz="1100" baseline="0" dirty="0" smtClean="0">
                          <a:latin typeface="+mn-lt"/>
                          <a:cs typeface="Arial Narrow"/>
                        </a:rPr>
                        <a:t>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a:t>
                      </a:r>
                    </a:p>
                  </a:txBody>
                  <a:tcPr anchor="ctr">
                    <a:solidFill>
                      <a:srgbClr val="777777"/>
                    </a:solidFill>
                  </a:tcPr>
                </a:tc>
                <a:tc>
                  <a:txBody>
                    <a:bodyPr/>
                    <a:lstStyle/>
                    <a:p>
                      <a:pPr algn="ctr"/>
                      <a:r>
                        <a:rPr lang="de-DE" sz="1100" dirty="0" smtClean="0">
                          <a:latin typeface="+mn-lt"/>
                          <a:cs typeface="Arial Narrow"/>
                        </a:rPr>
                        <a:t>1.3 Gbps</a:t>
                      </a:r>
                    </a:p>
                  </a:txBody>
                  <a:tcPr anchor="ctr"/>
                </a:tc>
                <a:tc>
                  <a:txBody>
                    <a:bodyPr/>
                    <a:lstStyle/>
                    <a:p>
                      <a:pPr algn="ctr"/>
                      <a:r>
                        <a:rPr lang="en-US" sz="1100" dirty="0" smtClean="0">
                          <a:latin typeface="+mn-lt"/>
                          <a:cs typeface="Arial Narrow"/>
                        </a:rPr>
                        <a:t>1.7 Gbps</a:t>
                      </a:r>
                    </a:p>
                  </a:txBody>
                  <a:tcPr anchor="ctr" horzOverflow="overflow"/>
                </a:tc>
                <a:tc>
                  <a:txBody>
                    <a:bodyPr/>
                    <a:lstStyle/>
                    <a:p>
                      <a:pPr algn="ctr"/>
                      <a:r>
                        <a:rPr lang="en-US" sz="1100" dirty="0" smtClean="0">
                          <a:latin typeface="+mn-lt"/>
                          <a:cs typeface="Arial Narrow"/>
                        </a:rPr>
                        <a:t>3.5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118561460"/>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80495535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03281023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425796334"/>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5881898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4034772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a:t>
                      </a:r>
                      <a:r>
                        <a:rPr lang="en-US" sz="1000" dirty="0" smtClean="0">
                          <a:solidFill>
                            <a:srgbClr val="36424A"/>
                          </a:solidFill>
                        </a:rPr>
                        <a:t>4</a:t>
                      </a:r>
                      <a:r>
                        <a:rPr lang="el-GR" sz="1000" dirty="0" smtClean="0">
                          <a:solidFill>
                            <a:srgbClr val="36424A"/>
                          </a:solidFill>
                        </a:rPr>
                        <a:t>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151077501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47201224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28293447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a:t>
                      </a:r>
                      <a:r>
                        <a:rPr lang="en-US" sz="1000" b="0" i="0" baseline="0" dirty="0" smtClean="0">
                          <a:solidFill>
                            <a:srgbClr val="36424A"/>
                          </a:solidFill>
                          <a:latin typeface="+mn-lt"/>
                        </a:rPr>
                        <a:t> </a:t>
                      </a:r>
                      <a:r>
                        <a:rPr lang="en-US" sz="1000" b="0" i="0" dirty="0" smtClean="0">
                          <a:solidFill>
                            <a:srgbClr val="36424A"/>
                          </a:solidFill>
                          <a:latin typeface="+mn-lt"/>
                        </a:rPr>
                        <a:t>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982126848"/>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a:t>
                      </a:r>
                      <a:r>
                        <a:rPr lang="en-US" sz="1000" b="0" i="0" baseline="0" dirty="0" smtClean="0">
                          <a:solidFill>
                            <a:srgbClr val="36424A"/>
                          </a:solidFill>
                          <a:latin typeface="+mn-lt"/>
                        </a:rPr>
                        <a:t> </a:t>
                      </a:r>
                      <a:r>
                        <a:rPr lang="en-US" sz="1000" b="0" i="0" dirty="0" smtClean="0">
                          <a:solidFill>
                            <a:srgbClr val="36424A"/>
                          </a:solidFill>
                          <a:latin typeface="+mn-lt"/>
                        </a:rPr>
                        <a:t>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14228040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02963344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200,000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Slots</a:t>
            </a:r>
          </a:p>
          <a:p>
            <a:pPr marL="343047" indent="-343047" defTabSz="914417">
              <a:spcBef>
                <a:spcPct val="20000"/>
              </a:spcBef>
              <a:buFontTx/>
              <a:buChar char="•"/>
            </a:pPr>
            <a:r>
              <a:rPr lang="en-US" sz="1200" dirty="0"/>
              <a:t>8x GE RJ45 Ports</a:t>
            </a:r>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dirty="0"/>
              <a:t>4</a:t>
            </a:r>
            <a:r>
              <a:rPr lang="en-US" b="0" i="0" dirty="0" smtClean="0"/>
              <a:t>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2332949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512 / 256</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p:cNvPicPr>
            <a:picLocks noChangeAspect="1"/>
          </p:cNvPicPr>
          <p:nvPr/>
        </p:nvPicPr>
        <p:blipFill>
          <a:blip r:embed="rId2"/>
          <a:stretch>
            <a:fillRect/>
          </a:stretch>
        </p:blipFill>
        <p:spPr>
          <a:xfrm>
            <a:off x="2670793" y="188495"/>
            <a:ext cx="533400" cy="533400"/>
          </a:xfrm>
          <a:prstGeom prst="rect">
            <a:avLst/>
          </a:prstGeom>
        </p:spPr>
      </p:pic>
      <p:sp>
        <p:nvSpPr>
          <p:cNvPr id="56" name="Oval 55"/>
          <p:cNvSpPr/>
          <p:nvPr/>
        </p:nvSpPr>
        <p:spPr bwMode="auto">
          <a:xfrm>
            <a:off x="5886262" y="196596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1939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4207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 name="Picture 1" descr="FG-400D.png"/>
          <p:cNvPicPr>
            <a:picLocks noChangeAspect="1"/>
          </p:cNvPicPr>
          <p:nvPr/>
        </p:nvPicPr>
        <p:blipFill rotWithShape="1">
          <a:blip r:embed="rId3">
            <a:extLst>
              <a:ext uri="{28A0092B-C50C-407E-A947-70E740481C1C}">
                <a14:useLocalDpi xmlns:a14="http://schemas.microsoft.com/office/drawing/2010/main" val="0"/>
              </a:ext>
            </a:extLst>
          </a:blip>
          <a:srcRect b="36817"/>
          <a:stretch/>
        </p:blipFill>
        <p:spPr>
          <a:xfrm>
            <a:off x="684483" y="1990345"/>
            <a:ext cx="4626000" cy="1264453"/>
          </a:xfrm>
          <a:prstGeom prst="rect">
            <a:avLst/>
          </a:prstGeom>
        </p:spPr>
      </p:pic>
      <p:sp>
        <p:nvSpPr>
          <p:cNvPr id="25" name="Oval 24"/>
          <p:cNvSpPr/>
          <p:nvPr/>
        </p:nvSpPr>
        <p:spPr bwMode="auto">
          <a:xfrm>
            <a:off x="2810937"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40997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354688"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28" name="Picture 27"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85872" y="3016902"/>
            <a:ext cx="580664" cy="324623"/>
          </a:xfrm>
          <a:prstGeom prst="rect">
            <a:avLst/>
          </a:prstGeom>
          <a:effectLst/>
        </p:spPr>
      </p:pic>
      <p:pic>
        <p:nvPicPr>
          <p:cNvPr id="29" name="Picture 28"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69777" y="3019771"/>
            <a:ext cx="569690" cy="312735"/>
          </a:xfrm>
          <a:prstGeom prst="rect">
            <a:avLst/>
          </a:prstGeom>
          <a:effectLst/>
        </p:spPr>
      </p:pic>
      <p:pic>
        <p:nvPicPr>
          <p:cNvPr id="32" name="Picture 31"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49155" y="2992120"/>
            <a:ext cx="673935" cy="346569"/>
          </a:xfrm>
          <a:prstGeom prst="rect">
            <a:avLst/>
          </a:prstGeom>
          <a:effectLst/>
        </p:spPr>
      </p:pic>
      <p:pic>
        <p:nvPicPr>
          <p:cNvPr id="33" name="Picture 32" descr="dark_FortiASICS_NP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spTree>
    <p:extLst>
      <p:ext uri="{BB962C8B-B14F-4D97-AF65-F5344CB8AC3E}">
        <p14:creationId xmlns:p14="http://schemas.microsoft.com/office/powerpoint/2010/main" val="2497551213"/>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39082708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4.7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28632943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a:t>
                      </a:r>
                      <a:r>
                        <a:rPr lang="en-US" sz="1000" b="0" i="0" baseline="0" dirty="0" smtClean="0">
                          <a:solidFill>
                            <a:srgbClr val="36424A"/>
                          </a:solidFill>
                          <a:latin typeface="+mn-lt"/>
                          <a:cs typeface="Arial Narrow"/>
                        </a:rPr>
                        <a:t> </a:t>
                      </a:r>
                      <a:r>
                        <a:rPr lang="en-US" sz="1000" b="0" i="0" dirty="0" smtClean="0">
                          <a:solidFill>
                            <a:srgbClr val="36424A"/>
                          </a:solidFill>
                          <a:latin typeface="+mn-lt"/>
                          <a:cs typeface="Arial Narrow"/>
                        </a:rPr>
                        <a:t>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10/10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026920" cy="754222"/>
            <a:chOff x="5918200" y="3063875"/>
            <a:chExt cx="2026920" cy="75422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7" name="Picture 26" descr="dark_FortiASICS_CP8.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pic>
        <p:nvPicPr>
          <p:cNvPr id="4" name="Picture 3" descr="dark_Storage_60gb.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12848" y="3516191"/>
            <a:ext cx="558498" cy="307084"/>
          </a:xfrm>
          <a:prstGeom prst="rect">
            <a:avLst/>
          </a:prstGeom>
        </p:spPr>
      </p:pic>
    </p:spTree>
    <p:extLst>
      <p:ext uri="{BB962C8B-B14F-4D97-AF65-F5344CB8AC3E}">
        <p14:creationId xmlns:p14="http://schemas.microsoft.com/office/powerpoint/2010/main" val="425099850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900D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43599131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52/52/33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a:t>
                      </a:r>
                      <a:r>
                        <a:rPr lang="en-US" sz="1000" b="0" i="0" baseline="0" dirty="0" smtClean="0">
                          <a:solidFill>
                            <a:srgbClr val="36424A"/>
                          </a:solidFill>
                          <a:latin typeface="+mn-lt"/>
                        </a:rPr>
                        <a:t> </a:t>
                      </a:r>
                      <a:r>
                        <a:rPr lang="en-US"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3.6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30" name="Oval 29"/>
          <p:cNvSpPr/>
          <p:nvPr/>
        </p:nvSpPr>
        <p:spPr bwMode="auto">
          <a:xfrm>
            <a:off x="1153469"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46990"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20" name="Picture 19"/>
          <p:cNvPicPr>
            <a:picLocks noChangeAspect="1"/>
          </p:cNvPicPr>
          <p:nvPr/>
        </p:nvPicPr>
        <p:blipFill>
          <a:blip r:embed="rId2"/>
          <a:stretch>
            <a:fillRect/>
          </a:stretch>
        </p:blipFill>
        <p:spPr>
          <a:xfrm>
            <a:off x="2680200" y="188495"/>
            <a:ext cx="533400" cy="533400"/>
          </a:xfrm>
          <a:prstGeom prst="rect">
            <a:avLst/>
          </a:prstGeom>
        </p:spPr>
      </p:pic>
      <p:pic>
        <p:nvPicPr>
          <p:cNvPr id="3" name="Picture 2" descr="fg-900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399" y="1802888"/>
            <a:ext cx="4626563" cy="1304039"/>
          </a:xfrm>
          <a:prstGeom prst="rect">
            <a:avLst/>
          </a:prstGeom>
        </p:spPr>
      </p:pic>
      <p:sp>
        <p:nvSpPr>
          <p:cNvPr id="48" name="Oval 47"/>
          <p:cNvSpPr/>
          <p:nvPr/>
        </p:nvSpPr>
        <p:spPr bwMode="auto">
          <a:xfrm>
            <a:off x="1743367" y="220256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49" name="Oval 48"/>
          <p:cNvSpPr/>
          <p:nvPr/>
        </p:nvSpPr>
        <p:spPr bwMode="auto">
          <a:xfrm>
            <a:off x="2208726" y="147173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0" name="Oval 49"/>
          <p:cNvSpPr/>
          <p:nvPr/>
        </p:nvSpPr>
        <p:spPr bwMode="auto">
          <a:xfrm>
            <a:off x="2883862" y="237378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1" name="Oval 50"/>
          <p:cNvSpPr/>
          <p:nvPr/>
        </p:nvSpPr>
        <p:spPr bwMode="auto">
          <a:xfrm>
            <a:off x="3548873" y="195842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56" name="Oval 55"/>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57" name="Oval 56"/>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58" name="Oval 57"/>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59" name="Oval 58"/>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60" name="Straight Connector 59"/>
          <p:cNvCxnSpPr/>
          <p:nvPr/>
        </p:nvCxnSpPr>
        <p:spPr bwMode="auto">
          <a:xfrm>
            <a:off x="2303768" y="1800358"/>
            <a:ext cx="1569068"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1" name="Straight Connector 60"/>
          <p:cNvCxnSpPr/>
          <p:nvPr/>
        </p:nvCxnSpPr>
        <p:spPr bwMode="auto">
          <a:xfrm>
            <a:off x="2982530" y="2333021"/>
            <a:ext cx="1577187" cy="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62" name="Straight Connector 61"/>
          <p:cNvCxnSpPr/>
          <p:nvPr/>
        </p:nvCxnSpPr>
        <p:spPr bwMode="auto">
          <a:xfrm flipV="1">
            <a:off x="2310247" y="169020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3" name="Straight Connector 62"/>
          <p:cNvCxnSpPr/>
          <p:nvPr/>
        </p:nvCxnSpPr>
        <p:spPr bwMode="auto">
          <a:xfrm flipV="1">
            <a:off x="3865763" y="179387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4" name="Straight Connector 63"/>
          <p:cNvCxnSpPr/>
          <p:nvPr/>
        </p:nvCxnSpPr>
        <p:spPr bwMode="auto">
          <a:xfrm flipV="1">
            <a:off x="2985904" y="214847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65" name="Straight Connector 64"/>
          <p:cNvCxnSpPr/>
          <p:nvPr/>
        </p:nvCxnSpPr>
        <p:spPr bwMode="auto">
          <a:xfrm flipH="1" flipV="1">
            <a:off x="4559807" y="2162435"/>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5" name="Picture 4" descr="fg-900d.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2597" y="3011875"/>
            <a:ext cx="2529961" cy="741679"/>
          </a:xfrm>
          <a:prstGeom prst="rect">
            <a:avLst/>
          </a:prstGeom>
        </p:spPr>
      </p:pic>
    </p:spTree>
    <p:extLst>
      <p:ext uri="{BB962C8B-B14F-4D97-AF65-F5344CB8AC3E}">
        <p14:creationId xmlns:p14="http://schemas.microsoft.com/office/powerpoint/2010/main" val="356804695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FortiGate Appliance by Segments</a:t>
            </a:r>
            <a:endParaRPr lang="en-US" dirty="0"/>
          </a:p>
        </p:txBody>
      </p:sp>
      <p:sp>
        <p:nvSpPr>
          <p:cNvPr id="15" name="TextBox 14"/>
          <p:cNvSpPr txBox="1"/>
          <p:nvPr/>
        </p:nvSpPr>
        <p:spPr>
          <a:xfrm>
            <a:off x="5992170" y="6506182"/>
            <a:ext cx="2688571"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May be available as hardware variants</a:t>
            </a:r>
          </a:p>
        </p:txBody>
      </p:sp>
      <p:pic>
        <p:nvPicPr>
          <p:cNvPr id="16" name="Content Placeholder 3"/>
          <p:cNvPicPr>
            <a:picLocks noChangeAspect="1"/>
          </p:cNvPicPr>
          <p:nvPr/>
        </p:nvPicPr>
        <p:blipFill>
          <a:blip cstate="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a:ext>
            </a:extLst>
          </a:blip>
          <a:srcRect t="20098" b="20098"/>
          <a:stretch>
            <a:fillRect/>
          </a:stretch>
        </p:blipFill>
        <p:spPr>
          <a:xfrm>
            <a:off x="457200" y="1265130"/>
            <a:ext cx="8128610" cy="4861034"/>
          </a:xfrm>
          <a:prstGeom prst="rect">
            <a:avLst/>
          </a:prstGeom>
        </p:spPr>
      </p:pic>
      <p:graphicFrame>
        <p:nvGraphicFramePr>
          <p:cNvPr id="17" name="Table 16"/>
          <p:cNvGraphicFramePr>
            <a:graphicFrameLocks noGrp="1"/>
          </p:cNvGraphicFramePr>
          <p:nvPr>
            <p:extLst>
              <p:ext uri="{D42A27DB-BD31-4B8C-83A1-F6EECF244321}">
                <p14:modId xmlns:p14="http://schemas.microsoft.com/office/powerpoint/2010/main" val="3226444971"/>
              </p:ext>
            </p:extLst>
          </p:nvPr>
        </p:nvGraphicFramePr>
        <p:xfrm>
          <a:off x="0" y="972084"/>
          <a:ext cx="9143999" cy="5390196"/>
        </p:xfrm>
        <a:graphic>
          <a:graphicData uri="http://schemas.openxmlformats.org/drawingml/2006/table">
            <a:tbl>
              <a:tblPr/>
              <a:tblGrid>
                <a:gridCol w="1183949"/>
                <a:gridCol w="1137150"/>
                <a:gridCol w="1137150"/>
                <a:gridCol w="1137150"/>
                <a:gridCol w="1137150"/>
                <a:gridCol w="1137150"/>
                <a:gridCol w="1137150"/>
                <a:gridCol w="1137150"/>
              </a:tblGrid>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100" b="1" i="0" u="none" strike="noStrike" cap="none" normalizeH="0" baseline="0" dirty="0" smtClean="0">
                          <a:ln>
                            <a:noFill/>
                          </a:ln>
                          <a:solidFill>
                            <a:srgbClr val="FFFFFF"/>
                          </a:solidFill>
                          <a:effectLst/>
                          <a:latin typeface="Arial" charset="0"/>
                        </a:rPr>
                        <a:t>MSSP</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a:t>
                      </a: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Carrier</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Data</a:t>
                      </a:r>
                      <a:r>
                        <a:rPr kumimoji="0" lang="en-US" sz="1100" b="1" i="0" u="none" strike="noStrike" cap="none" normalizeH="0" dirty="0" smtClean="0">
                          <a:ln>
                            <a:noFill/>
                          </a:ln>
                          <a:solidFill>
                            <a:srgbClr val="FFFFFF"/>
                          </a:solidFill>
                          <a:effectLst/>
                          <a:latin typeface="Arial" charset="0"/>
                        </a:rPr>
                        <a:t> Center / Cloud / SDN</a:t>
                      </a:r>
                      <a:endParaRPr kumimoji="0" lang="en-US" sz="1100" b="1" i="0" u="none" strike="noStrike" cap="none" normalizeH="0" baseline="0" dirty="0" smtClean="0">
                        <a:ln>
                          <a:noFill/>
                        </a:ln>
                        <a:solidFill>
                          <a:srgbClr val="FFFFFF"/>
                        </a:solidFill>
                        <a:effectLst/>
                        <a:latin typeface="Arial" charset="0"/>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A6A6A6"/>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mn-lt"/>
                          <a:ea typeface="Zapf Dingbats"/>
                          <a:cs typeface="Arial"/>
                          <a:sym typeface="Zapf Dingbats"/>
                        </a:rPr>
                        <a:t>✔</a:t>
                      </a:r>
                      <a:endParaRPr lang="en-US" sz="1200" dirty="0" smtClean="0">
                        <a:solidFill>
                          <a:srgbClr val="6A879E"/>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100" b="1" i="0" u="none" strike="noStrike" cap="none" spc="20" normalizeH="0" baseline="0" dirty="0" smtClean="0">
                          <a:ln>
                            <a:noFill/>
                          </a:ln>
                          <a:solidFill>
                            <a:srgbClr val="FFFFFF"/>
                          </a:solidFill>
                          <a:effectLst/>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mn-lt"/>
                          <a:ea typeface="Zapf Dingbats"/>
                          <a:cs typeface="Arial"/>
                          <a:sym typeface="Zapf Dingbats"/>
                        </a:rPr>
                        <a:t>✔</a:t>
                      </a:r>
                      <a:endParaRPr lang="en-US" sz="1200" dirty="0" smtClean="0">
                        <a:solidFill>
                          <a:srgbClr val="6A879E"/>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 </a:t>
                      </a:r>
                      <a:br>
                        <a:rPr lang="en-US" sz="1200" dirty="0" smtClean="0">
                          <a:solidFill>
                            <a:schemeClr val="bg1"/>
                          </a:solidFill>
                          <a:latin typeface="Arial"/>
                          <a:ea typeface="Zapf Dingbats"/>
                          <a:cs typeface="Arial"/>
                          <a:sym typeface="Zapf Dingbats"/>
                        </a:rPr>
                      </a:br>
                      <a:r>
                        <a:rPr lang="en-US" sz="1000" dirty="0" smtClean="0">
                          <a:solidFill>
                            <a:schemeClr val="bg1"/>
                          </a:solidFill>
                          <a:latin typeface="Arial"/>
                          <a:ea typeface="Zapf Dingbats"/>
                          <a:cs typeface="Arial"/>
                          <a:sym typeface="Zapf Dingbats"/>
                        </a:rPr>
                        <a:t>(Branch)</a:t>
                      </a:r>
                      <a:endParaRPr lang="en-US" sz="10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(Branch)</a:t>
                      </a:r>
                      <a:endParaRPr kumimoji="0" lang="en-US" sz="1000" b="0" i="0" u="none" strike="noStrike" kern="1200" cap="none" spc="0" normalizeH="0" baseline="0" noProof="0" dirty="0" smtClean="0">
                        <a:ln>
                          <a:noFill/>
                        </a:ln>
                        <a:solidFill>
                          <a:srgbClr val="FFFFFF"/>
                        </a:solidFill>
                        <a:effectLst/>
                        <a:uLnTx/>
                        <a:uFillTx/>
                        <a:latin typeface="+mn-lt"/>
                        <a:ea typeface="+mn-ea"/>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2">
                              <a:lumMod val="75000"/>
                            </a:schemeClr>
                          </a:solidFill>
                          <a:latin typeface="Zapf Dingbats"/>
                          <a:ea typeface="Zapf Dingbats"/>
                          <a:cs typeface="Zapf Dingbats"/>
                          <a:sym typeface="Zapf Dingbats"/>
                        </a:rPr>
                        <a:t>✔</a:t>
                      </a:r>
                      <a:endParaRPr lang="en-US" sz="1200" dirty="0" smtClean="0">
                        <a:solidFill>
                          <a:schemeClr val="accent2">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2">
                              <a:lumMod val="75000"/>
                            </a:schemeClr>
                          </a:solidFill>
                          <a:latin typeface="Zapf Dingbats"/>
                          <a:ea typeface="Zapf Dingbats"/>
                          <a:cs typeface="Zapf Dingbats"/>
                          <a:sym typeface="Zapf Dingbats"/>
                        </a:rPr>
                        <a:t>✔</a:t>
                      </a:r>
                      <a:endParaRPr lang="en-US" sz="1200" dirty="0" smtClean="0">
                        <a:solidFill>
                          <a:schemeClr val="accent2">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r>
              <a:tr h="51233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r>
                        <a:rPr lang="en-US" sz="1100" b="1" spc="20" dirty="0" smtClean="0">
                          <a:solidFill>
                            <a:srgbClr val="FFFFFF"/>
                          </a:solidFill>
                          <a:latin typeface="Arial" charset="0"/>
                        </a:rPr>
                        <a:t>Distributed</a:t>
                      </a:r>
                    </a:p>
                    <a:p>
                      <a:pPr algn="ctr" eaLnBrk="0" hangingPunct="0">
                        <a:spcBef>
                          <a:spcPts val="0"/>
                        </a:spcBef>
                        <a:buClr>
                          <a:schemeClr val="accent1"/>
                        </a:buClr>
                        <a:buSzPct val="90000"/>
                      </a:pPr>
                      <a:r>
                        <a:rPr lang="en-US" sz="1100" b="1" spc="20" dirty="0" smtClean="0">
                          <a:solidFill>
                            <a:srgbClr val="FFFFFF"/>
                          </a:solidFill>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A879E"/>
                          </a:solidFill>
                          <a:latin typeface="Zapf Dingbats"/>
                          <a:ea typeface="Zapf Dingbats"/>
                          <a:cs typeface="Zapf Dingbats"/>
                          <a:sym typeface="Zapf Dingbats"/>
                        </a:rPr>
                        <a:t>✔</a:t>
                      </a:r>
                      <a:endParaRPr lang="en-US" sz="1200" dirty="0" smtClean="0">
                        <a:solidFill>
                          <a:srgbClr val="6A879E"/>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5D1DA"/>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spc="20" dirty="0" smtClean="0">
                          <a:solidFill>
                            <a:srgbClr val="FFFFFF"/>
                          </a:solidFill>
                          <a:latin typeface="Arial" charset="0"/>
                        </a:rPr>
                        <a:t>SMB</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A879E"/>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92404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Model</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30-90 </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100- 200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300-800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1000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3000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5000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VM</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65146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Product Range</a:t>
                      </a:r>
                      <a:endParaRPr lang="en-US" sz="1100" b="1"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Entry Level</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(2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Mid Range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(3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grid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High End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(4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Virtual &amp; Cloud</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82290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*Key Hardware Features</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WiFi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r>
                        <a:rPr lang="en-US" sz="1100" b="0" baseline="0" dirty="0" smtClean="0">
                          <a:solidFill>
                            <a:schemeClr val="tx1"/>
                          </a:solidFill>
                        </a:rPr>
                        <a:t> </a:t>
                      </a:r>
                      <a:r>
                        <a:rPr lang="en-US" sz="1100" b="0" dirty="0" smtClean="0">
                          <a:solidFill>
                            <a:schemeClr val="tx1"/>
                          </a:solidFill>
                        </a:rPr>
                        <a:t>10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10</a:t>
                      </a:r>
                      <a:r>
                        <a:rPr lang="en-US" sz="1100" b="0" baseline="0" dirty="0" smtClean="0">
                          <a:solidFill>
                            <a:schemeClr val="tx1"/>
                          </a:solidFill>
                        </a:rPr>
                        <a:t> GE,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0" baseline="0" dirty="0" smtClean="0">
                          <a:solidFill>
                            <a:schemeClr val="tx1"/>
                          </a:solidFill>
                        </a:rPr>
                        <a:t>40 GE, 100 GE</a:t>
                      </a:r>
                      <a:endParaRPr lang="en-US" sz="1100" b="0" dirty="0" smtClean="0">
                        <a:solidFill>
                          <a:schemeClr val="tx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H/W Dependent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bl>
          </a:graphicData>
        </a:graphic>
      </p:graphicFrame>
      <p:pic>
        <p:nvPicPr>
          <p:cNvPr id="18" name="Picture 17"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5296" y="4077708"/>
            <a:ext cx="926621" cy="194272"/>
          </a:xfrm>
          <a:prstGeom prst="rect">
            <a:avLst/>
          </a:prstGeom>
          <a:effectLst>
            <a:outerShdw blurRad="50800" dist="38100" dir="2700000" algn="tl" rotWithShape="0">
              <a:prstClr val="black">
                <a:alpha val="40000"/>
              </a:prstClr>
            </a:outerShdw>
          </a:effectLst>
        </p:spPr>
      </p:pic>
      <p:pic>
        <p:nvPicPr>
          <p:cNvPr id="19" name="Picture 18"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55225" y="4077708"/>
            <a:ext cx="926621" cy="194272"/>
          </a:xfrm>
          <a:prstGeom prst="rect">
            <a:avLst/>
          </a:prstGeom>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6409" y="3981186"/>
            <a:ext cx="928801" cy="290538"/>
          </a:xfrm>
          <a:prstGeom prst="rect">
            <a:avLst/>
          </a:prstGeom>
          <a:effectLst>
            <a:outerShdw blurRad="50800" dist="38100" dir="2700000" algn="tl" rotWithShape="0">
              <a:prstClr val="black">
                <a:alpha val="40000"/>
              </a:prstClr>
            </a:outerShdw>
          </a:effectLst>
        </p:spPr>
      </p:pic>
      <p:pic>
        <p:nvPicPr>
          <p:cNvPr id="21" name="Picture 20" descr="Fortinet_Box_Large_WiFi_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4998" y="3687010"/>
            <a:ext cx="708276" cy="580066"/>
          </a:xfrm>
          <a:prstGeom prst="rect">
            <a:avLst/>
          </a:prstGeom>
          <a:effectLst>
            <a:outerShdw blurRad="50800" dist="38100" dir="2700000" algn="tl" rotWithShape="0">
              <a:prstClr val="black">
                <a:alpha val="40000"/>
              </a:prstClr>
            </a:outerShdw>
          </a:effectLst>
        </p:spPr>
      </p:pic>
      <p:pic>
        <p:nvPicPr>
          <p:cNvPr id="22" name="Picture 21" descr="Fortinet_Box_Large_WiFi_Front.png"/>
          <p:cNvPicPr>
            <a:picLocks noChangeAspect="1"/>
          </p:cNvPicPr>
          <p:nvPr/>
        </p:nvPicPr>
        <p:blipFill rotWithShape="1">
          <a:blip r:embed="rId4" cstate="print">
            <a:extLst>
              <a:ext uri="{28A0092B-C50C-407E-A947-70E740481C1C}">
                <a14:useLocalDpi xmlns:a14="http://schemas.microsoft.com/office/drawing/2010/main"/>
              </a:ext>
            </a:extLst>
          </a:blip>
          <a:srcRect t="65579"/>
          <a:stretch/>
        </p:blipFill>
        <p:spPr>
          <a:xfrm>
            <a:off x="1288934" y="4142307"/>
            <a:ext cx="708276" cy="199667"/>
          </a:xfrm>
          <a:prstGeom prst="rect">
            <a:avLst/>
          </a:prstGeom>
          <a:effectLst>
            <a:outerShdw blurRad="50800" dist="38100" dir="2700000" algn="tl" rotWithShape="0">
              <a:prstClr val="black">
                <a:alpha val="40000"/>
              </a:prstClr>
            </a:outerShdw>
          </a:effectLst>
        </p:spPr>
      </p:pic>
      <p:pic>
        <p:nvPicPr>
          <p:cNvPr id="23" name="Picture 22" descr="Fortinet_Box_3U_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6575" y="3910272"/>
            <a:ext cx="921352" cy="384482"/>
          </a:xfrm>
          <a:prstGeom prst="rect">
            <a:avLst/>
          </a:prstGeom>
          <a:effectLst>
            <a:outerShdw blurRad="50800" dist="38100" dir="2700000" algn="tl" rotWithShape="0">
              <a:prstClr val="black">
                <a:alpha val="40000"/>
              </a:prstClr>
            </a:outerShdw>
          </a:effectLst>
        </p:spPr>
      </p:pic>
      <p:pic>
        <p:nvPicPr>
          <p:cNvPr id="24" name="Picture 23" descr="Fortinet_Box_Serv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0964" y="3296813"/>
            <a:ext cx="933235" cy="1083487"/>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238356" y="3722798"/>
            <a:ext cx="652302" cy="653718"/>
          </a:xfrm>
          <a:prstGeom prst="rect">
            <a:avLst/>
          </a:prstGeom>
        </p:spPr>
      </p:pic>
    </p:spTree>
    <p:extLst>
      <p:ext uri="{BB962C8B-B14F-4D97-AF65-F5344CB8AC3E}">
        <p14:creationId xmlns:p14="http://schemas.microsoft.com/office/powerpoint/2010/main" val="4073652676"/>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pic>
        <p:nvPicPr>
          <p:cNvPr id="11" name="Picture 10" descr="FG-3700D-Ft-to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20562" y="4791700"/>
            <a:ext cx="2239323" cy="1308036"/>
          </a:xfrm>
          <a:prstGeom prst="rect">
            <a:avLst/>
          </a:prstGeom>
        </p:spPr>
      </p:pic>
      <p:sp>
        <p:nvSpPr>
          <p:cNvPr id="28" name="Rectangle 27"/>
          <p:cNvSpPr/>
          <p:nvPr/>
        </p:nvSpPr>
        <p:spPr>
          <a:xfrm>
            <a:off x="699664" y="5372987"/>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5445445"/>
            <a:ext cx="213020" cy="151969"/>
          </a:xfrm>
          <a:prstGeom prst="rect">
            <a:avLst/>
          </a:prstGeom>
        </p:spPr>
      </p:pic>
      <p:pic>
        <p:nvPicPr>
          <p:cNvPr id="34" name="Picture 3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8619" y="3330572"/>
            <a:ext cx="213020" cy="151969"/>
          </a:xfrm>
          <a:prstGeom prst="rect">
            <a:avLst/>
          </a:prstGeom>
        </p:spPr>
      </p:pic>
      <p:sp>
        <p:nvSpPr>
          <p:cNvPr id="35" name="Rectangle 34"/>
          <p:cNvSpPr/>
          <p:nvPr/>
        </p:nvSpPr>
        <p:spPr>
          <a:xfrm>
            <a:off x="694883" y="3245601"/>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 Center </a:t>
            </a:r>
            <a:r>
              <a:rPr lang="en-US" sz="2000" b="1" dirty="0" smtClean="0">
                <a:solidFill>
                  <a:schemeClr val="bg1"/>
                </a:solidFill>
                <a:cs typeface="Arial Narrow"/>
              </a:rPr>
              <a:t>Firewall / Large Enterprise NGFW </a:t>
            </a:r>
            <a:r>
              <a:rPr lang="en-US" sz="2000" b="1" dirty="0">
                <a:solidFill>
                  <a:schemeClr val="bg1"/>
                </a:solidFill>
                <a:cs typeface="Arial Narrow"/>
              </a:rPr>
              <a:t>with </a:t>
            </a:r>
            <a:r>
              <a:rPr lang="en-US" sz="2000" b="1" dirty="0" smtClean="0">
                <a:solidFill>
                  <a:schemeClr val="bg1"/>
                </a:solidFill>
                <a:cs typeface="Arial Narrow"/>
              </a:rPr>
              <a:t>High Speed Interfaces </a:t>
            </a:r>
            <a:endParaRPr lang="en-US" sz="2000" b="1" dirty="0">
              <a:solidFill>
                <a:schemeClr val="bg1"/>
              </a:solidFill>
              <a:cs typeface="Arial Narrow"/>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33" name="Picture 32" descr="FG-1500D-Ft-top (1).jpg"/>
          <p:cNvPicPr>
            <a:picLocks noChangeAspect="1"/>
          </p:cNvPicPr>
          <p:nvPr/>
        </p:nvPicPr>
        <p:blipFill rotWithShape="1">
          <a:blip r:embed="rId5" cstate="print">
            <a:extLst>
              <a:ext uri="{28A0092B-C50C-407E-A947-70E740481C1C}">
                <a14:useLocalDpi xmlns:a14="http://schemas.microsoft.com/office/drawing/2010/main"/>
              </a:ext>
            </a:extLst>
          </a:blip>
          <a:srcRect l="5238"/>
          <a:stretch/>
        </p:blipFill>
        <p:spPr>
          <a:xfrm>
            <a:off x="2312040" y="3330572"/>
            <a:ext cx="2021826" cy="602664"/>
          </a:xfrm>
          <a:prstGeom prst="rect">
            <a:avLst/>
          </a:prstGeom>
        </p:spPr>
      </p:pic>
      <p:sp>
        <p:nvSpPr>
          <p:cNvPr id="39" name="Rectangle 38"/>
          <p:cNvSpPr/>
          <p:nvPr/>
        </p:nvSpPr>
        <p:spPr>
          <a:xfrm>
            <a:off x="69966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708000" y="2548981"/>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999621"/>
            <a:ext cx="213020" cy="151969"/>
          </a:xfrm>
          <a:prstGeom prst="rect">
            <a:avLst/>
          </a:prstGeom>
        </p:spPr>
      </p:pic>
      <p:pic>
        <p:nvPicPr>
          <p:cNvPr id="42" name="Picture 4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1736" y="2640302"/>
            <a:ext cx="213020" cy="151969"/>
          </a:xfrm>
          <a:prstGeom prst="rect">
            <a:avLst/>
          </a:prstGeom>
        </p:spPr>
      </p:pic>
      <p:pic>
        <p:nvPicPr>
          <p:cNvPr id="10" name="Picture 9" descr="FortiGate3200D_FrontTop_small-2.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353631" y="4022069"/>
            <a:ext cx="1924349" cy="753262"/>
          </a:xfrm>
          <a:prstGeom prst="rect">
            <a:avLst/>
          </a:prstGeom>
        </p:spPr>
      </p:pic>
      <p:sp>
        <p:nvSpPr>
          <p:cNvPr id="43" name="Rectangle 42"/>
          <p:cNvSpPr/>
          <p:nvPr/>
        </p:nvSpPr>
        <p:spPr>
          <a:xfrm>
            <a:off x="699664" y="4421031"/>
            <a:ext cx="1690184" cy="523220"/>
          </a:xfrm>
          <a:prstGeom prst="rect">
            <a:avLst/>
          </a:prstGeom>
        </p:spPr>
        <p:txBody>
          <a:bodyPr wrap="square">
            <a:spAutoFit/>
          </a:bodyPr>
          <a:lstStyle/>
          <a:p>
            <a:r>
              <a:rPr lang="en-US" sz="1400" b="1" dirty="0" smtClean="0">
                <a:latin typeface="+mn-lt"/>
                <a:ea typeface="Helvetica 55 Roman" charset="0"/>
                <a:cs typeface="Arial Narrow"/>
              </a:rPr>
              <a:t>FG-3200D</a:t>
            </a:r>
          </a:p>
          <a:p>
            <a:endParaRPr lang="en-US" sz="1400" b="1" dirty="0">
              <a:latin typeface="+mn-lt"/>
              <a:cs typeface="Arial Narrow"/>
            </a:endParaRPr>
          </a:p>
        </p:txBody>
      </p:sp>
      <p:pic>
        <p:nvPicPr>
          <p:cNvPr id="44" name="Picture 4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4515655"/>
            <a:ext cx="213020" cy="151969"/>
          </a:xfrm>
          <a:prstGeom prst="rect">
            <a:avLst/>
          </a:prstGeom>
        </p:spPr>
      </p:pic>
      <p:graphicFrame>
        <p:nvGraphicFramePr>
          <p:cNvPr id="23" name="Table 22"/>
          <p:cNvGraphicFramePr>
            <a:graphicFrameLocks noGrp="1"/>
          </p:cNvGraphicFramePr>
          <p:nvPr>
            <p:extLst>
              <p:ext uri="{D42A27DB-BD31-4B8C-83A1-F6EECF244321}">
                <p14:modId xmlns:p14="http://schemas.microsoft.com/office/powerpoint/2010/main" val="1720887942"/>
              </p:ext>
            </p:extLst>
          </p:nvPr>
        </p:nvGraphicFramePr>
        <p:xfrm>
          <a:off x="4586005" y="2172715"/>
          <a:ext cx="3937879" cy="314200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Industry leading 10x data center firewall offers exceptional throughput and ultra-low latency</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Highly available and Virtual Domain (VDOM) support for multi-tenant data center environment </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Integrated High-Speed 10 GE/40 GE/100 GE ports deliver maximum flexibility and scalability </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Intuitive management interface enables broad and deep visibility and control </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lvl="0"/>
                      <a:r>
                        <a:rPr lang="en-US" sz="1200" kern="1200" dirty="0" smtClean="0">
                          <a:solidFill>
                            <a:schemeClr val="tx1"/>
                          </a:solidFill>
                          <a:effectLst/>
                          <a:latin typeface="+mn-lt"/>
                          <a:ea typeface="+mn-ea"/>
                          <a:cs typeface="+mn-cs"/>
                        </a:rPr>
                        <a:t>NSS Labs Recommended consolidated security delivers top-rated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50" name="Shape 426"/>
          <p:cNvGrpSpPr/>
          <p:nvPr/>
        </p:nvGrpSpPr>
        <p:grpSpPr>
          <a:xfrm>
            <a:off x="5785602" y="5727016"/>
            <a:ext cx="449712" cy="435127"/>
            <a:chOff x="2010350" y="3580575"/>
            <a:chExt cx="346021" cy="334799"/>
          </a:xfrm>
        </p:grpSpPr>
        <p:pic>
          <p:nvPicPr>
            <p:cNvPr id="51" name="Shape 427"/>
            <p:cNvPicPr preferRelativeResize="0"/>
            <p:nvPr/>
          </p:nvPicPr>
          <p:blipFill rotWithShape="1">
            <a:blip r:embed="rId7">
              <a:alphaModFix/>
            </a:blip>
            <a:srcRect/>
            <a:stretch/>
          </p:blipFill>
          <p:spPr>
            <a:xfrm>
              <a:off x="2010350" y="3580575"/>
              <a:ext cx="346021" cy="334799"/>
            </a:xfrm>
            <a:prstGeom prst="rect">
              <a:avLst/>
            </a:prstGeom>
            <a:noFill/>
            <a:ln>
              <a:noFill/>
            </a:ln>
          </p:spPr>
        </p:pic>
        <p:sp>
          <p:nvSpPr>
            <p:cNvPr id="52" name="Shape 428"/>
            <p:cNvSpPr txBox="1"/>
            <p:nvPr/>
          </p:nvSpPr>
          <p:spPr>
            <a:xfrm>
              <a:off x="2041773" y="3612501"/>
              <a:ext cx="275334" cy="261609"/>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Multi</a:t>
              </a:r>
              <a:b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br>
              <a:r>
                <a:rPr kumimoji="0" lang="en" sz="700" b="1" i="0" u="none" strike="noStrike" kern="0" cap="none" spc="0" normalizeH="0" baseline="0" noProof="0" dirty="0">
                  <a:ln>
                    <a:noFill/>
                  </a:ln>
                  <a:solidFill>
                    <a:srgbClr val="3D4D4D"/>
                  </a:solidFill>
                  <a:effectLst/>
                  <a:uLnTx/>
                  <a:uFillTx/>
                  <a:latin typeface="Arial"/>
                  <a:ea typeface="Arial"/>
                  <a:cs typeface="Arial"/>
                  <a:sym typeface="Arial"/>
                </a:rPr>
                <a:t>Core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9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grpSp>
        <p:nvGrpSpPr>
          <p:cNvPr id="53" name="Shape 429"/>
          <p:cNvGrpSpPr/>
          <p:nvPr/>
        </p:nvGrpSpPr>
        <p:grpSpPr>
          <a:xfrm>
            <a:off x="4741077" y="5710383"/>
            <a:ext cx="490690" cy="462161"/>
            <a:chOff x="4132360" y="2314221"/>
            <a:chExt cx="377551" cy="355600"/>
          </a:xfrm>
        </p:grpSpPr>
        <p:pic>
          <p:nvPicPr>
            <p:cNvPr id="54" name="Shape 430"/>
            <p:cNvPicPr preferRelativeResize="0"/>
            <p:nvPr/>
          </p:nvPicPr>
          <p:blipFill rotWithShape="1">
            <a:blip r:embed="rId8">
              <a:alphaModFix/>
            </a:blip>
            <a:srcRect/>
            <a:stretch/>
          </p:blipFill>
          <p:spPr>
            <a:xfrm>
              <a:off x="4132360" y="2314221"/>
              <a:ext cx="377551" cy="355600"/>
            </a:xfrm>
            <a:prstGeom prst="rect">
              <a:avLst/>
            </a:prstGeom>
            <a:noFill/>
            <a:ln>
              <a:noFill/>
            </a:ln>
          </p:spPr>
        </p:pic>
        <p:sp>
          <p:nvSpPr>
            <p:cNvPr id="55" name="Shape 431"/>
            <p:cNvSpPr txBox="1"/>
            <p:nvPr/>
          </p:nvSpPr>
          <p:spPr>
            <a:xfrm>
              <a:off x="4158437" y="254288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NP</a:t>
              </a:r>
            </a:p>
          </p:txBody>
        </p:sp>
      </p:grpSp>
      <p:grpSp>
        <p:nvGrpSpPr>
          <p:cNvPr id="56" name="Shape 432"/>
          <p:cNvGrpSpPr/>
          <p:nvPr/>
        </p:nvGrpSpPr>
        <p:grpSpPr>
          <a:xfrm>
            <a:off x="5263338" y="5710383"/>
            <a:ext cx="490690" cy="462161"/>
            <a:chOff x="4583916" y="2302932"/>
            <a:chExt cx="377551" cy="355600"/>
          </a:xfrm>
        </p:grpSpPr>
        <p:pic>
          <p:nvPicPr>
            <p:cNvPr id="57" name="Shape 433"/>
            <p:cNvPicPr preferRelativeResize="0"/>
            <p:nvPr/>
          </p:nvPicPr>
          <p:blipFill rotWithShape="1">
            <a:blip r:embed="rId8">
              <a:alphaModFix/>
            </a:blip>
            <a:srcRect/>
            <a:stretch/>
          </p:blipFill>
          <p:spPr>
            <a:xfrm>
              <a:off x="4583916" y="2302932"/>
              <a:ext cx="377551" cy="355600"/>
            </a:xfrm>
            <a:prstGeom prst="rect">
              <a:avLst/>
            </a:prstGeom>
            <a:noFill/>
            <a:ln>
              <a:noFill/>
            </a:ln>
          </p:spPr>
        </p:pic>
        <p:sp>
          <p:nvSpPr>
            <p:cNvPr id="58" name="Shape 434"/>
            <p:cNvSpPr txBox="1"/>
            <p:nvPr/>
          </p:nvSpPr>
          <p:spPr>
            <a:xfrm>
              <a:off x="4609992" y="2531591"/>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CP</a:t>
              </a:r>
            </a:p>
          </p:txBody>
        </p:sp>
      </p:grpSp>
      <p:pic>
        <p:nvPicPr>
          <p:cNvPr id="7" name="Picture 6" descr="FortiGate1200D_FrontTop.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367927" y="2748928"/>
            <a:ext cx="1910053" cy="703459"/>
          </a:xfrm>
          <a:prstGeom prst="rect">
            <a:avLst/>
          </a:prstGeom>
        </p:spPr>
      </p:pic>
      <p:pic>
        <p:nvPicPr>
          <p:cNvPr id="8" name="Picture 7" descr="FortiGate1000D_Ft_Top_300ppi-2.pn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335799" y="2225854"/>
            <a:ext cx="1974308" cy="776007"/>
          </a:xfrm>
          <a:prstGeom prst="rect">
            <a:avLst/>
          </a:prstGeom>
        </p:spPr>
      </p:pic>
    </p:spTree>
    <p:extLst>
      <p:ext uri="{BB962C8B-B14F-4D97-AF65-F5344CB8AC3E}">
        <p14:creationId xmlns:p14="http://schemas.microsoft.com/office/powerpoint/2010/main" val="2645050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953030942"/>
              </p:ext>
            </p:extLst>
          </p:nvPr>
        </p:nvGraphicFramePr>
        <p:xfrm>
          <a:off x="252000" y="1260000"/>
          <a:ext cx="8640001" cy="4226806"/>
        </p:xfrm>
        <a:graphic>
          <a:graphicData uri="http://schemas.openxmlformats.org/drawingml/2006/table">
            <a:tbl>
              <a:tblPr firstRow="1" bandRow="1">
                <a:effectLst/>
                <a:tableStyleId>{073A0DAA-6AF3-43AB-8588-CEC1D06C72B9}</a:tableStyleId>
              </a:tblPr>
              <a:tblGrid>
                <a:gridCol w="1549091"/>
                <a:gridCol w="1418182"/>
                <a:gridCol w="1418182"/>
                <a:gridCol w="1418182"/>
                <a:gridCol w="1418182"/>
                <a:gridCol w="1418182"/>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FG-1240B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40-44 / 40-44 / 38-42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240,000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240,000</a:t>
                      </a:r>
                    </a:p>
                  </a:txBody>
                  <a:tcPr anchor="ctr"/>
                </a:tc>
                <a:tc>
                  <a:txBody>
                    <a:bodyPr/>
                    <a:lstStyle/>
                    <a:p>
                      <a:pPr algn="ctr"/>
                      <a:r>
                        <a:rPr lang="en-US" sz="1100" dirty="0" smtClean="0">
                          <a:latin typeface="+mn-lt"/>
                          <a:cs typeface="Arial Narrow"/>
                        </a:rPr>
                        <a:t>120,000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25 Gbps</a:t>
                      </a:r>
                    </a:p>
                  </a:txBody>
                  <a:tcPr anchor="ctr"/>
                </a:tc>
                <a:tc>
                  <a:txBody>
                    <a:bodyPr/>
                    <a:lstStyle/>
                    <a:p>
                      <a:pPr algn="ctr"/>
                      <a:r>
                        <a:rPr lang="en-US" sz="1100" dirty="0" smtClean="0">
                          <a:solidFill>
                            <a:srgbClr val="000000"/>
                          </a:solidFill>
                          <a:latin typeface="+mn-lt"/>
                          <a:cs typeface="Arial Narrow"/>
                        </a:rPr>
                        <a:t>48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16-18.5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algn="ctr"/>
                      <a:r>
                        <a:rPr lang="en-US" sz="1100" dirty="0" smtClean="0">
                          <a:latin typeface="+mn-lt"/>
                          <a:cs typeface="Arial Narrow"/>
                        </a:rPr>
                        <a:t>1.7 Gbps</a:t>
                      </a:r>
                    </a:p>
                  </a:txBody>
                  <a:tcPr anchor="ctr"/>
                </a:tc>
                <a:tc>
                  <a:txBody>
                    <a:bodyPr/>
                    <a:lstStyle/>
                    <a:p>
                      <a:pPr algn="ctr"/>
                      <a:r>
                        <a:rPr lang="en-US" sz="1100" dirty="0" smtClean="0">
                          <a:solidFill>
                            <a:srgbClr val="000000"/>
                          </a:solidFill>
                          <a:latin typeface="+mn-lt"/>
                          <a:cs typeface="Arial Narrow"/>
                        </a:rPr>
                        <a:t>3.5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1.2 Gbps</a:t>
                      </a:r>
                    </a:p>
                  </a:txBody>
                  <a:tcPr anchor="ctr" horzOverflow="overflow"/>
                </a:tc>
                <a:tc>
                  <a:txBody>
                    <a:bodyPr/>
                    <a:lstStyle/>
                    <a:p>
                      <a:pPr algn="ctr"/>
                      <a:r>
                        <a:rPr lang="en-US" sz="1100" dirty="0" smtClean="0">
                          <a:latin typeface="+mn-lt"/>
                          <a:cs typeface="Arial Narrow"/>
                        </a:rPr>
                        <a:t>4.3 </a:t>
                      </a:r>
                      <a:r>
                        <a:rPr lang="en-US" sz="1100" baseline="0" dirty="0" smtClean="0">
                          <a:latin typeface="+mn-lt"/>
                          <a:cs typeface="Arial Narrow"/>
                        </a:rPr>
                        <a:t>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algn="ctr"/>
                      <a:r>
                        <a:rPr lang="en-US" sz="1100" dirty="0" smtClean="0"/>
                        <a:t>16 x GE RJ45,</a:t>
                      </a:r>
                    </a:p>
                    <a:p>
                      <a:pPr algn="ctr"/>
                      <a:r>
                        <a:rPr lang="en-US" sz="1100" dirty="0" smtClean="0"/>
                        <a:t>24</a:t>
                      </a:r>
                      <a:r>
                        <a:rPr lang="en-US" sz="1100" baseline="0" dirty="0" smtClean="0"/>
                        <a:t> x GE SFP</a:t>
                      </a:r>
                      <a:endParaRPr lang="en-US" sz="1100" dirty="0"/>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r>
                        <a:rPr lang="en-US" sz="1100" baseline="0" dirty="0" smtClean="0">
                          <a:latin typeface="+mn-lt"/>
                          <a:cs typeface="Arial Narrow"/>
                        </a:rPr>
                        <a:t> 384 GB opt.</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r>
            </a:tbl>
          </a:graphicData>
        </a:graphic>
      </p:graphicFrame>
    </p:spTree>
    <p:extLst>
      <p:ext uri="{BB962C8B-B14F-4D97-AF65-F5344CB8AC3E}">
        <p14:creationId xmlns:p14="http://schemas.microsoft.com/office/powerpoint/2010/main" val="1570858012"/>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765971474"/>
              </p:ext>
            </p:extLst>
          </p:nvPr>
        </p:nvGraphicFramePr>
        <p:xfrm>
          <a:off x="252000" y="1260000"/>
          <a:ext cx="8640001" cy="4561840"/>
        </p:xfrm>
        <a:graphic>
          <a:graphicData uri="http://schemas.openxmlformats.org/drawingml/2006/table">
            <a:tbl>
              <a:tblPr firstRow="1" bandRow="1">
                <a:effectLst/>
                <a:tableStyleId>{073A0DAA-6AF3-43AB-8588-CEC1D06C72B9}</a:tableStyleId>
              </a:tblPr>
              <a:tblGrid>
                <a:gridCol w="1560636"/>
                <a:gridCol w="1586793"/>
                <a:gridCol w="1373143"/>
                <a:gridCol w="1373143"/>
                <a:gridCol w="1373143"/>
                <a:gridCol w="1373143"/>
              </a:tblGrid>
              <a:tr h="17163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FG-3810D</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40 / 40 /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 50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60</a:t>
                      </a:r>
                      <a:r>
                        <a:rPr lang="en-US" sz="1100" baseline="0" dirty="0" smtClean="0"/>
                        <a:t> / 60 /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 110 Gbps</a:t>
                      </a:r>
                    </a:p>
                  </a:txBody>
                  <a:tcPr anchor="ctr" horzOverflow="overflow"/>
                </a:tc>
                <a:tc>
                  <a:txBody>
                    <a:bodyPr/>
                    <a:lstStyle/>
                    <a:p>
                      <a:pPr algn="ctr"/>
                      <a:r>
                        <a:rPr lang="en-US" sz="1100" dirty="0" smtClean="0"/>
                        <a:t>320 / 320 / 175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95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t>200,000</a:t>
                      </a:r>
                      <a:endParaRPr lang="en-US" sz="1100" dirty="0"/>
                    </a:p>
                  </a:txBody>
                  <a:tcPr anchor="ctr"/>
                </a:tc>
                <a:tc>
                  <a:txBody>
                    <a:bodyPr/>
                    <a:lstStyle/>
                    <a:p>
                      <a:pPr algn="ctr"/>
                      <a:r>
                        <a:rPr lang="en-US" sz="1100" dirty="0" smtClean="0"/>
                        <a:t>280,000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400,000</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480,000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algn="ctr"/>
                      <a:r>
                        <a:rPr lang="en-US" sz="1100" dirty="0" smtClean="0"/>
                        <a:t>135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25 Gbps</a:t>
                      </a:r>
                      <a:endParaRPr lang="en-US" sz="1100" dirty="0"/>
                    </a:p>
                  </a:txBody>
                  <a:tcPr anchor="ctr" horzOverflow="overflow"/>
                </a:tc>
              </a:tr>
              <a:tr h="370840">
                <a:tc>
                  <a:txBody>
                    <a:bodyPr/>
                    <a:lstStyle/>
                    <a:p>
                      <a:r>
                        <a:rPr lang="en-US" sz="1100" b="1" dirty="0" smtClean="0">
                          <a:solidFill>
                            <a:srgbClr val="FFFFFF"/>
                          </a:solidFill>
                        </a:rPr>
                        <a:t>Antivirus </a:t>
                      </a:r>
                    </a:p>
                    <a:p>
                      <a:r>
                        <a:rPr lang="en-US" sz="1100" b="1" dirty="0" smtClean="0">
                          <a:solidFill>
                            <a:srgbClr val="FFFFFF"/>
                          </a:solidFill>
                        </a:rPr>
                        <a:t>(Proxy Based) </a:t>
                      </a:r>
                    </a:p>
                  </a:txBody>
                  <a:tcPr anchor="ctr">
                    <a:solidFill>
                      <a:srgbClr val="777777"/>
                    </a:solidFill>
                  </a:tcPr>
                </a:tc>
                <a:tc>
                  <a:txBody>
                    <a:bodyPr/>
                    <a:lstStyle/>
                    <a:p>
                      <a:pPr algn="ctr"/>
                      <a:r>
                        <a:rPr lang="en-US" sz="1100" dirty="0" smtClean="0"/>
                        <a:t>2.6 Gbps</a:t>
                      </a:r>
                    </a:p>
                  </a:txBody>
                  <a:tcPr anchor="ctr"/>
                </a:tc>
                <a:tc>
                  <a:txBody>
                    <a:bodyPr/>
                    <a:lstStyle/>
                    <a:p>
                      <a:pPr algn="ctr"/>
                      <a:r>
                        <a:rPr lang="en-US" sz="1100" dirty="0" smtClean="0"/>
                        <a:t>5.7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Gbps</a:t>
                      </a:r>
                    </a:p>
                  </a:txBody>
                  <a:tcPr anchor="ctr"/>
                </a:tc>
                <a:tc>
                  <a:txBody>
                    <a:bodyPr/>
                    <a:lstStyle/>
                    <a:p>
                      <a:pPr algn="ctr"/>
                      <a:r>
                        <a:rPr lang="en-US" sz="1100" dirty="0" smtClean="0">
                          <a:solidFill>
                            <a:srgbClr val="36424A"/>
                          </a:solidFill>
                          <a:latin typeface="+mn-lt"/>
                          <a:cs typeface="Arial Narrow"/>
                        </a:rPr>
                        <a:t>7.5 Gbps</a:t>
                      </a:r>
                    </a:p>
                  </a:txBody>
                  <a:tcPr anchor="ctr" horzOverflow="overflow"/>
                </a:tc>
                <a:tc>
                  <a:txBody>
                    <a:bodyPr/>
                    <a:lstStyle/>
                    <a:p>
                      <a:pPr algn="ctr"/>
                      <a:r>
                        <a:rPr lang="en-US" sz="1100" dirty="0" smtClean="0"/>
                        <a:t>7.5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a:t>
                      </a:r>
                      <a:br>
                        <a:rPr lang="en-US" sz="1100" dirty="0" smtClean="0"/>
                      </a:br>
                      <a:r>
                        <a:rPr lang="en-US" sz="1100" dirty="0" smtClean="0"/>
                        <a:t>SFP+</a:t>
                      </a:r>
                    </a:p>
                    <a:p>
                      <a:pPr algn="ctr"/>
                      <a:r>
                        <a:rPr lang="en-US" sz="1100" baseline="0" dirty="0" smtClean="0"/>
                        <a:t>2 x GE RJ45</a:t>
                      </a:r>
                      <a:endParaRPr lang="en-US" sz="1100" dirty="0"/>
                    </a:p>
                  </a:txBody>
                  <a:tcPr anchor="ctr"/>
                </a:tc>
                <a:tc>
                  <a:txBody>
                    <a:bodyPr/>
                    <a:lstStyle/>
                    <a:p>
                      <a:pPr algn="ctr"/>
                      <a:r>
                        <a:rPr lang="en-US" sz="1100" dirty="0" smtClean="0"/>
                        <a:t>12 x 10GE </a:t>
                      </a:r>
                      <a:br>
                        <a:rPr lang="en-US" sz="1100" dirty="0" smtClean="0"/>
                      </a:br>
                      <a:r>
                        <a:rPr lang="en-US" sz="1100" dirty="0" smtClean="0"/>
                        <a:t>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fr-FR" sz="1100" dirty="0" smtClean="0"/>
                        <a:t>6 x 100GE CFP2, 2 x GE RJ45</a:t>
                      </a:r>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143086833"/>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a:latin typeface="+mn-lt"/>
                <a:cs typeface="Arial Narrow"/>
              </a:rPr>
              <a:t>FortiGate-</a:t>
            </a:r>
            <a:r>
              <a:rPr lang="en-US" b="0" i="0" dirty="0" smtClean="0">
                <a:latin typeface="+mn-lt"/>
                <a:cs typeface="Arial Narrow"/>
              </a:rPr>
              <a:t>1000C</a:t>
            </a:r>
            <a:endParaRPr lang="en-US" b="0" i="0" dirty="0">
              <a:latin typeface="+mn-lt"/>
              <a:cs typeface="Arial Narrow"/>
            </a:endParaRPr>
          </a:p>
        </p:txBody>
      </p:sp>
      <p:pic>
        <p:nvPicPr>
          <p:cNvPr id="4" name="Picture 3"/>
          <p:cNvPicPr>
            <a:picLocks noChangeAspect="1"/>
          </p:cNvPicPr>
          <p:nvPr/>
        </p:nvPicPr>
        <p:blipFill>
          <a:blip r:embed="rId2"/>
          <a:stretch>
            <a:fillRect/>
          </a:stretch>
        </p:blipFill>
        <p:spPr>
          <a:xfrm>
            <a:off x="437445" y="1231900"/>
            <a:ext cx="4684889" cy="2506881"/>
          </a:xfrm>
          <a:prstGeom prst="rect">
            <a:avLst/>
          </a:prstGeom>
        </p:spPr>
      </p:pic>
      <p:sp>
        <p:nvSpPr>
          <p:cNvPr id="7" name="Rectangle 47"/>
          <p:cNvSpPr>
            <a:spLocks noChangeArrowheads="1"/>
          </p:cNvSpPr>
          <p:nvPr/>
        </p:nvSpPr>
        <p:spPr bwMode="auto">
          <a:xfrm>
            <a:off x="5867400" y="1140538"/>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a:cs typeface="Arial Narrow"/>
              </a:rPr>
              <a:t>8</a:t>
            </a:r>
            <a:r>
              <a:rPr lang="en-US" sz="1200" dirty="0" smtClean="0">
                <a:cs typeface="Arial Narrow"/>
              </a:rPr>
              <a:t>x Shared Media </a:t>
            </a:r>
            <a:r>
              <a:rPr lang="en-US" sz="1200" dirty="0">
                <a:cs typeface="Arial Narrow"/>
              </a:rPr>
              <a:t>interfaces pairs</a:t>
            </a:r>
          </a:p>
          <a:p>
            <a:pPr marL="343047" indent="-343047" defTabSz="914417">
              <a:spcBef>
                <a:spcPct val="20000"/>
              </a:spcBef>
              <a:buFontTx/>
              <a:buChar char="•"/>
            </a:pPr>
            <a:r>
              <a:rPr lang="en-US" sz="1200" dirty="0">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86087789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Antivirus Throughput (Proxy Based)</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 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10/250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pic>
        <p:nvPicPr>
          <p:cNvPr id="22" name="Picture 2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3" name="Picture 12"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9" name="Picture 18" descr="dark_port_bypass.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6867" y="3497275"/>
            <a:ext cx="569690" cy="312735"/>
          </a:xfrm>
          <a:prstGeom prst="rect">
            <a:avLst/>
          </a:prstGeom>
          <a:effectLst/>
        </p:spPr>
      </p:pic>
      <p:pic>
        <p:nvPicPr>
          <p:cNvPr id="20" name="Picture 19" descr="dark_port_sharemedia.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34182" y="3497275"/>
            <a:ext cx="569690" cy="312735"/>
          </a:xfrm>
          <a:prstGeom prst="rect">
            <a:avLst/>
          </a:prstGeom>
          <a:effectLst/>
        </p:spPr>
      </p:pic>
      <p:pic>
        <p:nvPicPr>
          <p:cNvPr id="15" name="Picture 14" descr="dark_Storage_120gb.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685959" y="3495809"/>
            <a:ext cx="566379" cy="311418"/>
          </a:xfrm>
          <a:prstGeom prst="rect">
            <a:avLst/>
          </a:prstGeom>
        </p:spPr>
      </p:pic>
    </p:spTree>
    <p:extLst>
      <p:ext uri="{BB962C8B-B14F-4D97-AF65-F5344CB8AC3E}">
        <p14:creationId xmlns:p14="http://schemas.microsoft.com/office/powerpoint/2010/main" val="2070657129"/>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217356069"/>
              </p:ext>
            </p:extLst>
          </p:nvPr>
        </p:nvGraphicFramePr>
        <p:xfrm>
          <a:off x="457200" y="3886200"/>
          <a:ext cx="8305800" cy="20679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52 / 52 / 33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8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3.5</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25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3.6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3491785863"/>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471317063"/>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chemeClr val="tx1"/>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Antivirus Throughput (Proxy Based / Flow Based)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48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981515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224726149"/>
              </p:ext>
            </p:extLst>
          </p:nvPr>
        </p:nvGraphicFramePr>
        <p:xfrm>
          <a:off x="457200" y="3886200"/>
          <a:ext cx="8305800" cy="20679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55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4.3</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12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942360635"/>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40/40/40Gbps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2.6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a:t>
            </a:r>
            <a:r>
              <a:rPr lang="en-US" sz="1200" dirty="0" smtClean="0"/>
              <a:t>Ports</a:t>
            </a:r>
          </a:p>
          <a:p>
            <a:pPr marL="343047" indent="-343047" defTabSz="914417">
              <a:spcBef>
                <a:spcPct val="20000"/>
              </a:spcBef>
              <a:buFontTx/>
              <a:buChar char="•"/>
            </a:pPr>
            <a:r>
              <a:rPr lang="en-US" sz="1200" dirty="0" smtClean="0"/>
              <a:t>48x 10G SFP+/GE SFP </a:t>
            </a:r>
            <a:r>
              <a:rPr lang="en-US" sz="1200" dirty="0"/>
              <a:t>Slots </a:t>
            </a: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820873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80/80/50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5.7</a:t>
                      </a:r>
                      <a:r>
                        <a:rPr lang="en-US" sz="1000" b="0" i="0" baseline="0" dirty="0" smtClean="0">
                          <a:solidFill>
                            <a:srgbClr val="36424A"/>
                          </a:solidFill>
                          <a:latin typeface="+mn-lt"/>
                        </a:rPr>
                        <a:t> </a:t>
                      </a:r>
                      <a:r>
                        <a:rPr lang="en-US"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86813" y="2488915"/>
            <a:ext cx="4509636" cy="924075"/>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spTree>
    <p:extLst>
      <p:ext uri="{BB962C8B-B14F-4D97-AF65-F5344CB8AC3E}">
        <p14:creationId xmlns:p14="http://schemas.microsoft.com/office/powerpoint/2010/main" val="2582162948"/>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16620129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60/60/60Gbps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5.8</a:t>
                      </a:r>
                      <a:r>
                        <a:rPr lang="en-US" sz="1000" b="0" i="0" baseline="0" dirty="0" smtClean="0">
                          <a:solidFill>
                            <a:srgbClr val="36424A"/>
                          </a:solidFill>
                          <a:latin typeface="+mn-lt"/>
                        </a:rPr>
                        <a:t> </a:t>
                      </a:r>
                      <a:r>
                        <a:rPr lang="en-US" sz="1000" b="0" i="0" dirty="0" smtClean="0">
                          <a:solidFill>
                            <a:srgbClr val="36424A"/>
                          </a:solidFill>
                          <a:latin typeface="+mn-lt"/>
                        </a:rPr>
                        <a:t>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235,000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Inside FortiOS</a:t>
            </a:r>
            <a:endParaRPr lang="en-US" dirty="0"/>
          </a:p>
        </p:txBody>
      </p:sp>
      <p:sp>
        <p:nvSpPr>
          <p:cNvPr id="6" name="TextBox 5"/>
          <p:cNvSpPr txBox="1"/>
          <p:nvPr/>
        </p:nvSpPr>
        <p:spPr>
          <a:xfrm>
            <a:off x="6060380" y="6527322"/>
            <a:ext cx="2574618" cy="215444"/>
          </a:xfrm>
          <a:prstGeom prst="rect">
            <a:avLst/>
          </a:prstGeom>
          <a:noFill/>
        </p:spPr>
        <p:txBody>
          <a:bodyPr wrap="square" rtlCol="0">
            <a:spAutoFit/>
          </a:bodyPr>
          <a:lstStyle/>
          <a:p>
            <a:r>
              <a:rPr lang="en-US" sz="800" i="1" dirty="0" smtClean="0"/>
              <a:t>* Features may varied by models</a:t>
            </a:r>
            <a:endParaRPr lang="en-US" sz="800" i="1" dirty="0"/>
          </a:p>
        </p:txBody>
      </p:sp>
      <p:graphicFrame>
        <p:nvGraphicFramePr>
          <p:cNvPr id="7" name="Table 6"/>
          <p:cNvGraphicFramePr>
            <a:graphicFrameLocks noGrp="1"/>
          </p:cNvGraphicFramePr>
          <p:nvPr>
            <p:extLst>
              <p:ext uri="{D42A27DB-BD31-4B8C-83A1-F6EECF244321}">
                <p14:modId xmlns:p14="http://schemas.microsoft.com/office/powerpoint/2010/main" val="3855428364"/>
              </p:ext>
            </p:extLst>
          </p:nvPr>
        </p:nvGraphicFramePr>
        <p:xfrm>
          <a:off x="252001" y="1053469"/>
          <a:ext cx="8650641" cy="5208861"/>
        </p:xfrm>
        <a:graphic>
          <a:graphicData uri="http://schemas.openxmlformats.org/drawingml/2006/table">
            <a:tbl>
              <a:tblPr>
                <a:tableStyleId>{5C22544A-7EE6-4342-B048-85BDC9FD1C3A}</a:tableStyleId>
              </a:tblPr>
              <a:tblGrid>
                <a:gridCol w="1297596"/>
                <a:gridCol w="324399"/>
                <a:gridCol w="540665"/>
                <a:gridCol w="432532"/>
                <a:gridCol w="648799"/>
                <a:gridCol w="648799"/>
                <a:gridCol w="432532"/>
                <a:gridCol w="540665"/>
                <a:gridCol w="324399"/>
                <a:gridCol w="1297596"/>
                <a:gridCol w="2162659"/>
              </a:tblGrid>
              <a:tr h="38501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ATP</a:t>
                      </a:r>
                    </a:p>
                  </a:txBody>
                  <a:tcPr marT="34290" marB="3429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OSS Support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AAA</a:t>
                      </a:r>
                      <a:endParaRPr lang="en-US" sz="1200" dirty="0">
                        <a:solidFill>
                          <a:schemeClr val="bg1"/>
                        </a:solidFill>
                      </a:endParaRP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Central Mgmt.</a:t>
                      </a:r>
                    </a:p>
                  </a:txBody>
                  <a:tcPr marT="34290" marB="34290" anchor="ctr">
                    <a:lnT w="12700" cap="flat" cmpd="sng" algn="ctr">
                      <a:noFill/>
                      <a:prstDash val="solid"/>
                      <a:round/>
                      <a:headEnd type="none" w="med" len="med"/>
                      <a:tailEnd type="none" w="med" len="med"/>
                    </a:lnT>
                    <a:solidFill>
                      <a:schemeClr val="bg2">
                        <a:lumMod val="25000"/>
                      </a:schemeClr>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Integrations</a:t>
                      </a:r>
                    </a:p>
                  </a:txBody>
                  <a:tcPr marT="34290" marB="34290">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bg1">
                        <a:lumMod val="95000"/>
                      </a:schemeClr>
                    </a:solidFill>
                  </a:tcPr>
                </a:tc>
              </a:tr>
              <a:tr h="385018">
                <a:tc gridSpan="2">
                  <a:txBody>
                    <a:bodyPr/>
                    <a:lstStyle/>
                    <a:p>
                      <a:pPr algn="ctr"/>
                      <a:r>
                        <a:rPr lang="en-US" sz="1200" dirty="0" smtClean="0">
                          <a:solidFill>
                            <a:srgbClr val="FFFFFF"/>
                          </a:solidFill>
                        </a:rPr>
                        <a:t>Configuration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bg2">
                        <a:lumMod val="50000"/>
                      </a:schemeClr>
                    </a:solidFill>
                  </a:tcPr>
                </a:tc>
                <a:tc hMerge="1">
                  <a:txBody>
                    <a:bodyPr/>
                    <a:lstStyle/>
                    <a:p>
                      <a:endParaRPr lang="en-US"/>
                    </a:p>
                  </a:txBody>
                  <a:tcPr/>
                </a:tc>
                <a:tc gridSpan="3">
                  <a:txBody>
                    <a:bodyPr/>
                    <a:lstStyle/>
                    <a:p>
                      <a:pPr algn="ctr"/>
                      <a:r>
                        <a:rPr lang="en-US" sz="1200" dirty="0" smtClean="0">
                          <a:solidFill>
                            <a:srgbClr val="FFFFFF"/>
                          </a:solidFill>
                        </a:rPr>
                        <a:t>Visibility</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Log &amp; Report</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hMerge="1">
                  <a:txBody>
                    <a:bodyPr/>
                    <a:lstStyle/>
                    <a:p>
                      <a:endParaRPr lang="en-US"/>
                    </a:p>
                  </a:txBody>
                  <a:tcPr/>
                </a:tc>
                <a:tc gridSpan="2">
                  <a:txBody>
                    <a:bodyPr/>
                    <a:lstStyle/>
                    <a:p>
                      <a:pPr algn="ctr"/>
                      <a:r>
                        <a:rPr lang="en-US" sz="1200" dirty="0" smtClean="0">
                          <a:solidFill>
                            <a:srgbClr val="FFFFFF"/>
                          </a:solidFill>
                        </a:rPr>
                        <a:t>Diagnostics</a:t>
                      </a:r>
                      <a:endParaRPr lang="en-US" sz="1200" dirty="0">
                        <a:solidFill>
                          <a:srgbClr val="FFFFFF"/>
                        </a:solidFill>
                      </a:endParaRPr>
                    </a:p>
                  </a:txBody>
                  <a:tcPr marT="34290" marB="34290" anchor="ctr">
                    <a:solidFill>
                      <a:schemeClr val="bg2">
                        <a:lumMod val="50000"/>
                      </a:schemeClr>
                    </a:solidFill>
                  </a:tcPr>
                </a:tc>
                <a:tc hMerge="1">
                  <a:txBody>
                    <a:bodyPr/>
                    <a:lstStyle/>
                    <a:p>
                      <a:endParaRPr lang="en-US"/>
                    </a:p>
                  </a:txBody>
                  <a:tcPr/>
                </a:tc>
                <a:tc>
                  <a:txBody>
                    <a:bodyPr/>
                    <a:lstStyle/>
                    <a:p>
                      <a:pPr algn="ctr"/>
                      <a:r>
                        <a:rPr lang="en-US" sz="1600" b="1" dirty="0" smtClean="0"/>
                        <a:t>Management</a:t>
                      </a: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Anti-Malware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IPS</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dirty="0"/>
                    </a:p>
                  </a:txBody>
                  <a:tcPr/>
                </a:tc>
                <a:tc gridSpan="2">
                  <a:txBody>
                    <a:bodyPr/>
                    <a:lstStyle/>
                    <a:p>
                      <a:pPr algn="ctr"/>
                      <a:r>
                        <a:rPr lang="en-US" sz="1200" dirty="0" smtClean="0">
                          <a:solidFill>
                            <a:srgbClr val="FFFFFF"/>
                          </a:solidFill>
                        </a:rPr>
                        <a:t>Application Control</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Web</a:t>
                      </a:r>
                    </a:p>
                    <a:p>
                      <a:pPr algn="ctr"/>
                      <a:r>
                        <a:rPr lang="en-US" sz="1200" dirty="0" smtClean="0">
                          <a:solidFill>
                            <a:srgbClr val="FFFFFF"/>
                          </a:solidFill>
                        </a:rPr>
                        <a:t>Filtering</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tc>
                <a:tc hMerge="1">
                  <a:txBody>
                    <a:bodyPr/>
                    <a:lstStyle/>
                    <a:p>
                      <a:endParaRPr lang="en-US"/>
                    </a:p>
                  </a:txBody>
                  <a:tcPr/>
                </a:tc>
                <a:tc>
                  <a:txBody>
                    <a:bodyPr/>
                    <a:lstStyle/>
                    <a:p>
                      <a:pPr algn="ctr"/>
                      <a:r>
                        <a:rPr lang="en-US" sz="1200" dirty="0" smtClean="0">
                          <a:solidFill>
                            <a:srgbClr val="FFFFFF"/>
                          </a:solidFill>
                        </a:rPr>
                        <a:t>Email</a:t>
                      </a:r>
                      <a:r>
                        <a:rPr lang="en-US" sz="1200" baseline="0" dirty="0" smtClean="0">
                          <a:solidFill>
                            <a:srgbClr val="FFFFFF"/>
                          </a:solidFill>
                        </a:rPr>
                        <a:t> Filtering</a:t>
                      </a:r>
                      <a:endParaRPr lang="en-US" sz="1200" dirty="0">
                        <a:solidFill>
                          <a:srgbClr val="FFFFFF"/>
                        </a:solidFill>
                      </a:endParaRPr>
                    </a:p>
                  </a:txBody>
                  <a:tcPr marT="34290" marB="34290" anchor="ctr">
                    <a:solidFill>
                      <a:schemeClr val="accent6"/>
                    </a:solidFill>
                  </a:tcPr>
                </a:tc>
                <a:tc>
                  <a:txBody>
                    <a:bodyPr/>
                    <a:lstStyle/>
                    <a:p>
                      <a:pPr algn="ctr"/>
                      <a:endParaRPr lang="en-US" sz="1600" b="1" dirty="0"/>
                    </a:p>
                  </a:txBody>
                  <a:tcPr marT="34290" marB="34290">
                    <a:lnR w="12700" cap="flat" cmpd="sng" algn="ctr">
                      <a:noFill/>
                      <a:prstDash val="solid"/>
                      <a:round/>
                      <a:headEnd type="none" w="med" len="med"/>
                      <a:tailEnd type="none" w="med" len="med"/>
                    </a:lnR>
                    <a:solidFill>
                      <a:schemeClr val="bg1">
                        <a:lumMod val="95000"/>
                      </a:schemeClr>
                    </a:solidFill>
                  </a:tcPr>
                </a:tc>
              </a:tr>
              <a:tr h="558896">
                <a:tc>
                  <a:txBody>
                    <a:bodyPr/>
                    <a:lstStyle/>
                    <a:p>
                      <a:pPr algn="ctr"/>
                      <a:r>
                        <a:rPr lang="en-US" sz="1200" dirty="0" smtClean="0">
                          <a:solidFill>
                            <a:srgbClr val="FFFFFF"/>
                          </a:solidFill>
                        </a:rPr>
                        <a:t>Firewall </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6"/>
                    </a:solidFill>
                  </a:tcPr>
                </a:tc>
                <a:tc gridSpan="3">
                  <a:txBody>
                    <a:bodyPr/>
                    <a:lstStyle/>
                    <a:p>
                      <a:pPr algn="ctr"/>
                      <a:r>
                        <a:rPr lang="en-US" sz="1200" dirty="0" smtClean="0">
                          <a:solidFill>
                            <a:srgbClr val="FFFFFF"/>
                          </a:solidFill>
                        </a:rPr>
                        <a:t>VPN</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hMerge="1">
                  <a:txBody>
                    <a:bodyPr/>
                    <a:lstStyle/>
                    <a:p>
                      <a:endParaRPr lang="en-US"/>
                    </a:p>
                  </a:txBody>
                  <a:tcPr anchor="ctr"/>
                </a:tc>
                <a:tc gridSpan="2">
                  <a:txBody>
                    <a:bodyPr/>
                    <a:lstStyle/>
                    <a:p>
                      <a:pPr algn="ctr"/>
                      <a:r>
                        <a:rPr lang="en-US" sz="1200" dirty="0" smtClean="0">
                          <a:solidFill>
                            <a:srgbClr val="FFFFFF"/>
                          </a:solidFill>
                        </a:rPr>
                        <a:t>DLP</a:t>
                      </a:r>
                      <a:endParaRPr lang="en-US" sz="1200" dirty="0">
                        <a:solidFill>
                          <a:srgbClr val="FFFFFF"/>
                        </a:solidFill>
                      </a:endParaRPr>
                    </a:p>
                  </a:txBody>
                  <a:tcPr marT="34290" marB="34290" anchor="ctr">
                    <a:solidFill>
                      <a:schemeClr val="accent6"/>
                    </a:solidFill>
                  </a:tcPr>
                </a:tc>
                <a:tc hMerge="1">
                  <a:txBody>
                    <a:bodyPr/>
                    <a:lstStyle/>
                    <a:p>
                      <a:endParaRPr lang="en-US"/>
                    </a:p>
                  </a:txBody>
                  <a:tcPr/>
                </a:tc>
                <a:tc gridSpan="3">
                  <a:txBody>
                    <a:bodyPr/>
                    <a:lstStyle/>
                    <a:p>
                      <a:pPr algn="ctr"/>
                      <a:r>
                        <a:rPr lang="en-US" sz="1200" dirty="0" smtClean="0">
                          <a:solidFill>
                            <a:srgbClr val="FFFFFF"/>
                          </a:solidFill>
                        </a:rPr>
                        <a:t>User &amp; Device Identity</a:t>
                      </a:r>
                      <a:endParaRPr lang="en-US" sz="1200" dirty="0">
                        <a:solidFill>
                          <a:srgbClr val="FFFFFF"/>
                        </a:solidFill>
                      </a:endParaRPr>
                    </a:p>
                  </a:txBody>
                  <a:tcPr marT="34290" marB="34290" anchor="ctr">
                    <a:solidFill>
                      <a:schemeClr val="accent6"/>
                    </a:solidFill>
                  </a:tcPr>
                </a:tc>
                <a:tc hMerge="1">
                  <a:txBody>
                    <a:bodyPr/>
                    <a:lstStyle/>
                    <a:p>
                      <a:endParaRPr lang="en-US" dirty="0"/>
                    </a:p>
                  </a:txBody>
                  <a:tcPr anchor="ctr"/>
                </a:tc>
                <a:tc hMerge="1">
                  <a:txBody>
                    <a:bodyPr/>
                    <a:lstStyle/>
                    <a:p>
                      <a:endParaRPr lang="en-US"/>
                    </a:p>
                  </a:txBody>
                  <a:tcPr/>
                </a:tc>
                <a:tc>
                  <a:txBody>
                    <a:bodyPr/>
                    <a:lstStyle/>
                    <a:p>
                      <a:pPr algn="ctr"/>
                      <a:r>
                        <a:rPr lang="en-US" sz="1200" dirty="0" smtClean="0">
                          <a:solidFill>
                            <a:srgbClr val="FFFFFF"/>
                          </a:solidFill>
                        </a:rPr>
                        <a:t>SSL inspection</a:t>
                      </a:r>
                      <a:endParaRPr lang="en-US" sz="1200" dirty="0">
                        <a:solidFill>
                          <a:srgbClr val="FFFFFF"/>
                        </a:solidFill>
                      </a:endParaRPr>
                    </a:p>
                  </a:txBody>
                  <a:tcPr marT="34290" marB="34290" anchor="ctr">
                    <a:solidFill>
                      <a:schemeClr val="accent6"/>
                    </a:solidFill>
                  </a:tcPr>
                </a:tc>
                <a:tc>
                  <a:txBody>
                    <a:bodyPr/>
                    <a:lstStyle/>
                    <a:p>
                      <a:pPr algn="ctr"/>
                      <a:r>
                        <a:rPr lang="en-US" sz="1600" b="1" dirty="0" smtClean="0"/>
                        <a:t>Security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730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Wireless Controller</a:t>
                      </a:r>
                    </a:p>
                  </a:txBody>
                  <a:tcPr marT="34290" marB="34290" anchor="ctr">
                    <a:lnL w="12700" cap="flat" cmpd="sng" algn="ctr">
                      <a:noFill/>
                      <a:prstDash val="solid"/>
                      <a:round/>
                      <a:headEnd type="none" w="med" len="med"/>
                      <a:tailEnd type="none" w="med" len="med"/>
                    </a:lnL>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Switch</a:t>
                      </a:r>
                      <a:r>
                        <a:rPr lang="en-US" sz="1200" baseline="0" dirty="0" smtClean="0"/>
                        <a:t> </a:t>
                      </a:r>
                      <a:r>
                        <a:rPr lang="en-US" sz="1200" dirty="0" smtClean="0"/>
                        <a:t>Controller</a:t>
                      </a:r>
                    </a:p>
                  </a:txBody>
                  <a:tcPr marT="34290" marB="34290" anchor="ctr">
                    <a:solidFill>
                      <a:schemeClr val="bg2">
                        <a:lumMod val="7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hMerge="1">
                  <a:txBody>
                    <a:bodyPr/>
                    <a:lstStyle/>
                    <a:p>
                      <a:endParaRPr lang="en-US" dirty="0"/>
                    </a:p>
                  </a:txBody>
                  <a:tcPr/>
                </a:tc>
                <a:tc gridSpan="2">
                  <a:txBody>
                    <a:bodyPr/>
                    <a:lstStyle/>
                    <a:p>
                      <a:pPr algn="ctr"/>
                      <a:r>
                        <a:rPr lang="en-US" sz="1200" dirty="0" smtClean="0"/>
                        <a:t>Endpoint Manager</a:t>
                      </a:r>
                    </a:p>
                  </a:txBody>
                  <a:tcPr marT="34290" marB="34290" anchor="ctr">
                    <a:solidFill>
                      <a:schemeClr val="bg2">
                        <a:lumMod val="75000"/>
                      </a:schemeClr>
                    </a:solidFill>
                  </a:tcPr>
                </a:tc>
                <a:tc hMerge="1">
                  <a:txBody>
                    <a:bodyPr/>
                    <a:lstStyle/>
                    <a:p>
                      <a:pPr algn="ctr"/>
                      <a:endParaRPr lang="en-US" sz="900" dirty="0"/>
                    </a:p>
                  </a:txBody>
                  <a:tcPr marT="34290" marB="34290" anchor="ctr">
                    <a:solidFill>
                      <a:schemeClr val="bg2">
                        <a:lumMod val="75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Token</a:t>
                      </a:r>
                      <a:r>
                        <a:rPr lang="en-US" sz="1200" baseline="0" dirty="0" smtClean="0"/>
                        <a:t> </a:t>
                      </a:r>
                      <a:r>
                        <a:rPr lang="en-US" sz="1200" dirty="0" smtClean="0"/>
                        <a:t>Server</a:t>
                      </a:r>
                    </a:p>
                  </a:txBody>
                  <a:tcPr marT="34290" marB="34290" anchor="ctr">
                    <a:solidFill>
                      <a:schemeClr val="bg2">
                        <a:lumMod val="75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bg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Vulnerability Scanner</a:t>
                      </a:r>
                    </a:p>
                  </a:txBody>
                  <a:tcPr marT="34290" marB="34290" anchor="ctr">
                    <a:solidFill>
                      <a:schemeClr val="bg2">
                        <a:lumMod val="75000"/>
                      </a:schemeClr>
                    </a:solidFill>
                  </a:tcPr>
                </a:tc>
                <a:tc>
                  <a:txBody>
                    <a:bodyPr/>
                    <a:lstStyle/>
                    <a:p>
                      <a:pPr algn="ctr"/>
                      <a:r>
                        <a:rPr lang="en-US" sz="1600" b="1" dirty="0" smtClean="0"/>
                        <a:t>Extensions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87415">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a:t>
                      </a:r>
                      <a:r>
                        <a:rPr lang="en-US" sz="1200" baseline="0" dirty="0" smtClean="0"/>
                        <a:t> </a:t>
                      </a:r>
                      <a:r>
                        <a:rPr lang="en-US" sz="1200" dirty="0" smtClean="0"/>
                        <a:t>Virtual Domains ::::::::::</a:t>
                      </a:r>
                    </a:p>
                  </a:txBody>
                  <a:tcPr marT="34290" marB="34290" anchor="ctr">
                    <a:lnL w="12700" cap="flat" cmpd="sng" algn="ctr">
                      <a:noFill/>
                      <a:prstDash val="solid"/>
                      <a:round/>
                      <a:headEnd type="none" w="med" len="med"/>
                      <a:tailEnd type="none" w="med" len="med"/>
                    </a:lnL>
                    <a:solidFill>
                      <a:schemeClr val="bg1">
                        <a:lumMod val="6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ctr"/>
                </a:tc>
                <a:tc hMerge="1">
                  <a:txBody>
                    <a:bodyPr/>
                    <a:lstStyle/>
                    <a:p>
                      <a:endParaRPr lang="en-US"/>
                    </a:p>
                  </a:txBody>
                  <a:tcPr/>
                </a:tc>
                <a:tc hMerge="1">
                  <a:txBody>
                    <a:bodyPr/>
                    <a:lstStyle/>
                    <a:p>
                      <a:endParaRPr lang="en-US"/>
                    </a:p>
                  </a:txBody>
                  <a:tcPr/>
                </a:tc>
                <a:tc>
                  <a:txBody>
                    <a:bodyPr/>
                    <a:lstStyle/>
                    <a:p>
                      <a:pPr algn="ctr"/>
                      <a:r>
                        <a:rPr lang="en-US" sz="1600" b="1" dirty="0" smtClean="0"/>
                        <a:t>Virtual Systems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algn="ctr"/>
                      <a:r>
                        <a:rPr lang="en-US" sz="1200" dirty="0" smtClean="0"/>
                        <a:t>Routing</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NAT/CGN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L2/Switching</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WAN Link / Server LB</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High Availability</a:t>
                      </a:r>
                    </a:p>
                  </a:txBody>
                  <a:tcPr marT="34290" marB="34290" anchor="ctr">
                    <a:solidFill>
                      <a:schemeClr val="accent2">
                        <a:lumMod val="60000"/>
                        <a:lumOff val="40000"/>
                      </a:schemeClr>
                    </a:solidFill>
                  </a:tcPr>
                </a:tc>
                <a:tc rowSpan="2">
                  <a:txBody>
                    <a:bodyPr/>
                    <a:lstStyle/>
                    <a:p>
                      <a:pPr algn="ctr"/>
                      <a:r>
                        <a:rPr lang="en-US" sz="1600" b="1" dirty="0" smtClean="0"/>
                        <a:t>Network Functions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3353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QoS</a:t>
                      </a:r>
                    </a:p>
                  </a:txBody>
                  <a:tcPr marT="34290" marB="34290" anchor="ctr">
                    <a:lnL w="12700" cap="flat" cmpd="sng" algn="ctr">
                      <a:noFill/>
                      <a:prstDash val="solid"/>
                      <a:round/>
                      <a:headEnd type="none" w="med" len="med"/>
                      <a:tailEnd type="none" w="med" len="med"/>
                    </a:lnL>
                    <a:solidFill>
                      <a:schemeClr val="accent2">
                        <a:lumMod val="60000"/>
                        <a:lumOff val="40000"/>
                      </a:schemeClr>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IPv6</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algn="ctr"/>
                      <a:endParaRPr lang="en-US" sz="1200" dirty="0"/>
                    </a:p>
                  </a:txBody>
                  <a:tcPr anchor="ctr">
                    <a:solidFill>
                      <a:schemeClr val="accent3">
                        <a:lumMod val="20000"/>
                        <a:lumOff val="8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Wan Optimization</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mn-lt"/>
                          <a:ea typeface="+mn-ea"/>
                          <a:cs typeface="+mn-cs"/>
                        </a:rPr>
                        <a:t>Network Services</a:t>
                      </a:r>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p>
                  </a:txBody>
                  <a:tcPr anchor="ctr">
                    <a:solidFill>
                      <a:schemeClr val="accent3">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dirty="0" smtClean="0"/>
                    </a:p>
                  </a:txBody>
                  <a:tcPr marT="34290" marB="34290" anchor="ctr">
                    <a:solidFill>
                      <a:schemeClr val="accent2">
                        <a:lumMod val="60000"/>
                        <a:lumOff val="40000"/>
                      </a:schemeClr>
                    </a:solidFill>
                  </a:tcPr>
                </a:tc>
                <a:tc vMerge="1">
                  <a:txBody>
                    <a:bodyPr/>
                    <a:lstStyle/>
                    <a:p>
                      <a:endParaRPr lang="en-US"/>
                    </a:p>
                  </a:txBody>
                  <a:tcPr/>
                </a:tc>
              </a:tr>
              <a:tr h="541318">
                <a:tc gridSpan="3">
                  <a:txBody>
                    <a:bodyPr/>
                    <a:lstStyle/>
                    <a:p>
                      <a:pPr algn="ctr"/>
                      <a:r>
                        <a:rPr lang="en-US" sz="1200" dirty="0" smtClean="0">
                          <a:solidFill>
                            <a:srgbClr val="FFFFFF"/>
                          </a:solidFill>
                        </a:rPr>
                        <a:t>NAT/Route</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60000"/>
                        <a:lumOff val="4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Transparent</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Sniffer</a:t>
                      </a:r>
                      <a:endParaRPr lang="en-US" sz="1200" dirty="0">
                        <a:solidFill>
                          <a:srgbClr val="FFFFFF"/>
                        </a:solidFill>
                      </a:endParaRPr>
                    </a:p>
                  </a:txBody>
                  <a:tcPr marT="34290" marB="34290" anchor="ctr">
                    <a:solidFill>
                      <a:schemeClr val="accent3">
                        <a:lumMod val="60000"/>
                        <a:lumOff val="4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Operating Modes</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541318">
                <a:tc gridSpan="3">
                  <a:txBody>
                    <a:bodyPr/>
                    <a:lstStyle/>
                    <a:p>
                      <a:pPr algn="ctr"/>
                      <a:r>
                        <a:rPr lang="en-US" sz="1200" dirty="0" smtClean="0">
                          <a:solidFill>
                            <a:srgbClr val="FFFFFF"/>
                          </a:solidFill>
                        </a:rPr>
                        <a:t>LAN</a:t>
                      </a:r>
                      <a:endParaRPr lang="en-US" sz="1200" dirty="0">
                        <a:solidFill>
                          <a:srgbClr val="FFFFFF"/>
                        </a:solidFill>
                      </a:endParaRPr>
                    </a:p>
                  </a:txBody>
                  <a:tcPr marT="34290" marB="34290" anchor="ctr">
                    <a:lnL w="12700" cap="flat" cmpd="sng" algn="ctr">
                      <a:noFill/>
                      <a:prstDash val="solid"/>
                      <a:round/>
                      <a:headEnd type="none" w="med" len="med"/>
                      <a:tailEnd type="none" w="med" len="med"/>
                    </a:lnL>
                    <a:solidFill>
                      <a:schemeClr val="accent3">
                        <a:lumMod val="75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rgbClr val="FFFFFF"/>
                          </a:solidFill>
                        </a:rPr>
                        <a:t>WiFi</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rgbClr val="FFFFFF"/>
                          </a:solidFill>
                        </a:rPr>
                        <a:t>WAN</a:t>
                      </a:r>
                      <a:endParaRPr lang="en-US" sz="1200" dirty="0">
                        <a:solidFill>
                          <a:srgbClr val="FFFFFF"/>
                        </a:solidFill>
                      </a:endParaRPr>
                    </a:p>
                  </a:txBody>
                  <a:tcPr marT="34290" marB="34290" anchor="ctr">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Network Interface</a:t>
                      </a:r>
                      <a:endParaRPr lang="en-US" sz="1600" b="1" dirty="0"/>
                    </a:p>
                  </a:txBody>
                  <a:tcPr marT="34290" marB="34290" anchor="ctr">
                    <a:lnR w="12700" cap="flat" cmpd="sng" algn="ctr">
                      <a:noFill/>
                      <a:prstDash val="solid"/>
                      <a:round/>
                      <a:headEnd type="none" w="med" len="med"/>
                      <a:tailEnd type="none" w="med" len="med"/>
                    </a:lnR>
                    <a:solidFill>
                      <a:schemeClr val="bg1">
                        <a:lumMod val="95000"/>
                      </a:schemeClr>
                    </a:solidFill>
                  </a:tcPr>
                </a:tc>
              </a:tr>
              <a:tr h="409293">
                <a:tc gridSpan="3">
                  <a:txBody>
                    <a:bodyPr/>
                    <a:lstStyle/>
                    <a:p>
                      <a:pPr algn="ctr"/>
                      <a:r>
                        <a:rPr lang="en-US" sz="1200" dirty="0" smtClean="0">
                          <a:solidFill>
                            <a:schemeClr val="bg1"/>
                          </a:solidFill>
                        </a:rPr>
                        <a:t>Physical Appliance (+ASICS)</a:t>
                      </a:r>
                      <a:endParaRPr lang="en-US" sz="1200" dirty="0">
                        <a:solidFill>
                          <a:schemeClr val="bg1"/>
                        </a:solidFill>
                      </a:endParaRPr>
                    </a:p>
                  </a:txBody>
                  <a:tcPr marT="34290" marB="34290" anchor="ctr">
                    <a:lnL w="12700" cap="flat" cmpd="sng" algn="ctr">
                      <a:noFill/>
                      <a:prstDash val="solid"/>
                      <a:round/>
                      <a:headEnd type="none" w="med" len="med"/>
                      <a:tailEnd type="none" w="med" len="med"/>
                    </a:lnL>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gridSpan="4">
                  <a:txBody>
                    <a:bodyPr/>
                    <a:lstStyle/>
                    <a:p>
                      <a:pPr algn="ctr"/>
                      <a:r>
                        <a:rPr lang="en-US" sz="1200" dirty="0" smtClean="0">
                          <a:solidFill>
                            <a:schemeClr val="bg1"/>
                          </a:solidFill>
                        </a:rPr>
                        <a:t>Hypervisor</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a:r>
                        <a:rPr lang="en-US" sz="1200" dirty="0" smtClean="0">
                          <a:solidFill>
                            <a:schemeClr val="bg1"/>
                          </a:solidFill>
                        </a:rPr>
                        <a:t>Cloud</a:t>
                      </a:r>
                      <a:endParaRPr lang="en-US" sz="1200" dirty="0">
                        <a:solidFill>
                          <a:schemeClr val="bg1"/>
                        </a:solidFill>
                      </a:endParaRPr>
                    </a:p>
                  </a:txBody>
                  <a:tcPr marT="34290" marB="34290" anchor="ctr">
                    <a:lnB w="12700" cap="flat" cmpd="sng" algn="ctr">
                      <a:no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a:txBody>
                    <a:bodyPr/>
                    <a:lstStyle/>
                    <a:p>
                      <a:pPr algn="ctr"/>
                      <a:r>
                        <a:rPr lang="en-US" sz="1600" b="1" dirty="0" smtClean="0"/>
                        <a:t>Platform</a:t>
                      </a:r>
                      <a:endParaRPr lang="en-US" sz="1600" b="1" dirty="0"/>
                    </a:p>
                  </a:txBody>
                  <a:tcPr marT="34290" marB="34290" anchor="ctr">
                    <a:lnR w="12700" cap="flat" cmpd="sng" algn="ctr">
                      <a:noFill/>
                      <a:prstDash val="solid"/>
                      <a:round/>
                      <a:headEnd type="none" w="med" len="med"/>
                      <a:tailEnd type="none" w="med" len="med"/>
                    </a:lnR>
                    <a:lnB w="12700" cap="flat" cmpd="sng" algn="ctr">
                      <a:noFill/>
                      <a:prstDash val="solid"/>
                      <a:round/>
                      <a:headEnd type="none" w="med" len="med"/>
                      <a:tailEnd type="none" w="med" len="med"/>
                    </a:lnB>
                    <a:solidFill>
                      <a:schemeClr val="bg1">
                        <a:lumMod val="95000"/>
                      </a:schemeClr>
                    </a:solidFill>
                  </a:tcPr>
                </a:tc>
              </a:tr>
            </a:tbl>
          </a:graphicData>
        </a:graphic>
      </p:graphicFrame>
      <p:pic>
        <p:nvPicPr>
          <p:cNvPr id="8" name="Picture 7" descr="C:\Users\dlieberman\AppData\Local\Microsoft\Windows\Temporary Internet Files\Content.Outlook\A2HOCXD7\SecuredBy_FG.png"/>
          <p:cNvPicPr>
            <a:picLocks noChangeAspect="1" noChangeArrowheads="1"/>
          </p:cNvPicPr>
          <p:nvPr/>
        </p:nvPicPr>
        <p:blipFill>
          <a:blip r:embed="rId2"/>
          <a:srcRect/>
          <a:stretch>
            <a:fillRect/>
          </a:stretch>
        </p:blipFill>
        <p:spPr bwMode="auto">
          <a:xfrm>
            <a:off x="7239745" y="1934415"/>
            <a:ext cx="1289114" cy="385060"/>
          </a:xfrm>
          <a:prstGeom prst="rect">
            <a:avLst/>
          </a:prstGeom>
          <a:noFill/>
        </p:spPr>
      </p:pic>
    </p:spTree>
    <p:extLst>
      <p:ext uri="{BB962C8B-B14F-4D97-AF65-F5344CB8AC3E}">
        <p14:creationId xmlns:p14="http://schemas.microsoft.com/office/powerpoint/2010/main" val="322728315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494045752"/>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160/160/110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23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a:extLst>
              <a:ext uri="{28A0092B-C50C-407E-A947-70E740481C1C}">
                <a14:useLocalDpi xmlns:a14="http://schemas.microsoft.com/office/drawing/2010/main" val="0"/>
              </a:ext>
            </a:extLst>
          </a:blip>
          <a:stretch>
            <a:fillRect/>
          </a:stretch>
        </p:blipFill>
        <p:spPr>
          <a:xfrm>
            <a:off x="658091" y="1761694"/>
            <a:ext cx="4880021" cy="1505670"/>
          </a:xfrm>
          <a:prstGeom prst="rect">
            <a:avLst/>
          </a:prstGeom>
        </p:spPr>
      </p:pic>
      <p:pic>
        <p:nvPicPr>
          <p:cNvPr id="3" name="Picture 2" descr="3810d.tif"/>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61889" y="3043705"/>
            <a:ext cx="2601354" cy="73165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smtClean="0"/>
              <a:t>6 </a:t>
            </a:r>
            <a:r>
              <a:rPr lang="en-US" sz="1200" dirty="0"/>
              <a:t>x </a:t>
            </a:r>
            <a:r>
              <a:rPr lang="en-US" sz="1200" dirty="0" smtClean="0"/>
              <a:t>100GE CFP2 </a:t>
            </a:r>
            <a:r>
              <a:rPr lang="en-US" sz="1200" dirty="0"/>
              <a:t>Slots</a:t>
            </a:r>
            <a:br>
              <a:rPr lang="en-US" sz="1200" dirty="0"/>
            </a:b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003278173"/>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320/320/175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95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7941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2405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1256146" y="318423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246582" y="318423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721423369"/>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7"/>
          <p:cNvSpPr/>
          <p:nvPr/>
        </p:nvSpPr>
        <p:spPr bwMode="auto">
          <a:xfrm rot="10800000">
            <a:off x="2971800" y="2081210"/>
            <a:ext cx="228600" cy="228600"/>
          </a:xfrm>
          <a:prstGeom prst="rtTriangle">
            <a:avLst/>
          </a:prstGeom>
          <a:solidFill>
            <a:schemeClr val="bg1">
              <a:lumMod val="65000"/>
            </a:schemeClr>
          </a:solidFill>
          <a:ln w="28575" cmpd="sng">
            <a:solidFill>
              <a:srgbClr val="FFFFFF"/>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6" name="Rounded Rectangle 5"/>
          <p:cNvSpPr/>
          <p:nvPr/>
        </p:nvSpPr>
        <p:spPr bwMode="auto">
          <a:xfrm>
            <a:off x="3200400" y="1243010"/>
            <a:ext cx="5486400" cy="4800600"/>
          </a:xfrm>
          <a:prstGeom prst="roundRect">
            <a:avLst>
              <a:gd name="adj" fmla="val 2969"/>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Performance &amp; Resiliency </a:t>
            </a:r>
          </a:p>
        </p:txBody>
      </p:sp>
      <p:graphicFrame>
        <p:nvGraphicFramePr>
          <p:cNvPr id="19" name="Content Placeholder 5"/>
          <p:cNvGraphicFramePr>
            <a:graphicFrameLocks/>
          </p:cNvGraphicFramePr>
          <p:nvPr>
            <p:extLst>
              <p:ext uri="{D42A27DB-BD31-4B8C-83A1-F6EECF244321}">
                <p14:modId xmlns:p14="http://schemas.microsoft.com/office/powerpoint/2010/main" val="3678587989"/>
              </p:ext>
            </p:extLst>
          </p:nvPr>
        </p:nvGraphicFramePr>
        <p:xfrm>
          <a:off x="609603" y="3647225"/>
          <a:ext cx="7924797" cy="1710585"/>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590800"/>
                <a:gridCol w="1777999"/>
                <a:gridCol w="1777999"/>
                <a:gridCol w="1777999"/>
              </a:tblGrid>
              <a:tr h="304800">
                <a:tc>
                  <a:txBody>
                    <a:bodyPr/>
                    <a:lstStyle/>
                    <a:p>
                      <a:endParaRPr lang="en-US" sz="1400" dirty="0"/>
                    </a:p>
                  </a:txBody>
                  <a:tcPr anchor="ctr">
                    <a:solidFill>
                      <a:srgbClr val="3C3C3C"/>
                    </a:solidFill>
                  </a:tcPr>
                </a:tc>
                <a:tc>
                  <a:txBody>
                    <a:bodyPr/>
                    <a:lstStyle/>
                    <a:p>
                      <a:pPr algn="ctr"/>
                      <a:r>
                        <a:rPr lang="en-US" sz="1300" dirty="0" smtClean="0"/>
                        <a:t>5020</a:t>
                      </a:r>
                      <a:endParaRPr lang="en-US" sz="1300" dirty="0"/>
                    </a:p>
                  </a:txBody>
                  <a:tcPr anchor="ctr">
                    <a:solidFill>
                      <a:srgbClr val="3C3C3C"/>
                    </a:solidFill>
                  </a:tcPr>
                </a:tc>
                <a:tc>
                  <a:txBody>
                    <a:bodyPr/>
                    <a:lstStyle/>
                    <a:p>
                      <a:pPr algn="ctr"/>
                      <a:r>
                        <a:rPr lang="en-US" sz="1300" dirty="0" smtClean="0"/>
                        <a:t>5060</a:t>
                      </a:r>
                      <a:endParaRPr lang="en-US" sz="1300" dirty="0"/>
                    </a:p>
                  </a:txBody>
                  <a:tcPr anchor="ctr">
                    <a:solidFill>
                      <a:srgbClr val="3C3C3C"/>
                    </a:solidFill>
                  </a:tcPr>
                </a:tc>
                <a:tc>
                  <a:txBody>
                    <a:bodyPr/>
                    <a:lstStyle/>
                    <a:p>
                      <a:pPr algn="ctr"/>
                      <a:r>
                        <a:rPr lang="en-US" sz="1300" dirty="0" smtClean="0"/>
                        <a:t>5140B/5144C</a:t>
                      </a:r>
                      <a:endParaRPr lang="en-US" sz="1300" dirty="0"/>
                    </a:p>
                  </a:txBody>
                  <a:tcPr anchor="ctr">
                    <a:solidFill>
                      <a:srgbClr val="3C3C3C"/>
                    </a:solidFill>
                  </a:tcPr>
                </a:tc>
              </a:tr>
              <a:tr h="308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smtClean="0">
                          <a:ln>
                            <a:noFill/>
                          </a:ln>
                          <a:effectLst/>
                          <a:uLnTx/>
                          <a:uFillTx/>
                        </a:rPr>
                        <a:t>Blade Slots</a:t>
                      </a:r>
                      <a:endParaRPr lang="en-US" b="1" dirty="0"/>
                    </a:p>
                  </a:txBody>
                  <a:tcPr anchor="ctr"/>
                </a:tc>
                <a:tc>
                  <a:txBody>
                    <a:bodyPr/>
                    <a:lstStyle/>
                    <a:p>
                      <a:pPr algn="ctr"/>
                      <a:r>
                        <a:rPr lang="en-US" sz="1000" dirty="0" smtClean="0"/>
                        <a:t>2</a:t>
                      </a:r>
                      <a:endParaRPr lang="en-US" sz="1000" dirty="0"/>
                    </a:p>
                  </a:txBody>
                  <a:tcPr anchor="ctr"/>
                </a:tc>
                <a:tc>
                  <a:txBody>
                    <a:bodyPr/>
                    <a:lstStyle/>
                    <a:p>
                      <a:pPr algn="ctr"/>
                      <a:r>
                        <a:rPr lang="en-US" sz="1000" dirty="0" smtClean="0"/>
                        <a:t>6</a:t>
                      </a:r>
                      <a:endParaRPr lang="en-US" sz="10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14</a:t>
                      </a:r>
                      <a:endParaRPr lang="en-US" sz="1000" b="0" i="0" dirty="0" smtClean="0">
                        <a:latin typeface="+mn-lt"/>
                      </a:endParaRPr>
                    </a:p>
                  </a:txBody>
                  <a:tcPr anchor="ctr" horzOverflow="overflow"/>
                </a:tc>
              </a:tr>
              <a:tr h="274320">
                <a:tc>
                  <a:txBody>
                    <a:bodyPr/>
                    <a:lstStyle/>
                    <a:p>
                      <a:r>
                        <a:rPr lang="en-US" sz="1200" b="1" dirty="0" smtClean="0"/>
                        <a:t>Max</a:t>
                      </a:r>
                      <a:r>
                        <a:rPr lang="en-US" sz="1200" b="1" baseline="0" dirty="0" smtClean="0"/>
                        <a:t> Firewall Throughput</a:t>
                      </a:r>
                      <a:endParaRPr lang="en-US" sz="1200" b="1" dirty="0">
                        <a:solidFill>
                          <a:schemeClr val="bg1"/>
                        </a:solidFill>
                      </a:endParaRPr>
                    </a:p>
                  </a:txBody>
                  <a:tcPr anchor="ctr"/>
                </a:tc>
                <a:tc>
                  <a:txBody>
                    <a:bodyPr/>
                    <a:lstStyle/>
                    <a:p>
                      <a:pPr algn="ctr"/>
                      <a:r>
                        <a:rPr lang="en-US" sz="1000" dirty="0" smtClean="0"/>
                        <a:t>160 Gbps</a:t>
                      </a:r>
                      <a:endParaRPr lang="en-US" sz="10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480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1.12 </a:t>
                      </a:r>
                      <a:r>
                        <a:rPr lang="en-US" sz="1000" dirty="0" err="1" smtClean="0"/>
                        <a:t>Tbps</a:t>
                      </a:r>
                      <a:endParaRPr lang="en-US" sz="1000" dirty="0" smtClean="0"/>
                    </a:p>
                  </a:txBody>
                  <a:tcPr anchor="ctr"/>
                </a:tc>
              </a:tr>
              <a:tr h="274320">
                <a:tc>
                  <a:txBody>
                    <a:bodyPr/>
                    <a:lstStyle/>
                    <a:p>
                      <a:r>
                        <a:rPr lang="en-US" sz="1200" b="1" dirty="0" smtClean="0"/>
                        <a:t>Max</a:t>
                      </a:r>
                      <a:r>
                        <a:rPr lang="en-US" sz="1200" b="1" baseline="0" dirty="0" smtClean="0"/>
                        <a:t> IPS throughput</a:t>
                      </a:r>
                      <a:endParaRPr lang="en-US" sz="1200" b="1" dirty="0">
                        <a:solidFill>
                          <a:schemeClr val="bg1"/>
                        </a:solidFill>
                      </a:endParaRPr>
                    </a:p>
                  </a:txBody>
                  <a:tcPr anchor="ctr"/>
                </a:tc>
                <a:tc>
                  <a:txBody>
                    <a:bodyPr/>
                    <a:lstStyle/>
                    <a:p>
                      <a:pPr algn="ctr"/>
                      <a:r>
                        <a:rPr lang="en-US" sz="1000" dirty="0" smtClean="0"/>
                        <a:t>Gbps</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r>
              <a:tr h="274320">
                <a:tc>
                  <a:txBody>
                    <a:bodyPr/>
                    <a:lstStyle/>
                    <a:p>
                      <a:r>
                        <a:rPr lang="en-US" sz="1200" b="1" dirty="0" smtClean="0"/>
                        <a:t>Max Concurrent Session</a:t>
                      </a:r>
                      <a:endParaRPr lang="en-US" sz="1200" b="1" dirty="0">
                        <a:solidFill>
                          <a:schemeClr val="bg1"/>
                        </a:solidFill>
                      </a:endParaRPr>
                    </a:p>
                  </a:txBody>
                  <a:tcPr anchor="ctr"/>
                </a:tc>
                <a:tc>
                  <a:txBody>
                    <a:bodyPr/>
                    <a:lstStyle/>
                    <a:p>
                      <a:pPr algn="ctr"/>
                      <a:r>
                        <a:rPr lang="en-US" sz="1000" baseline="0" dirty="0" smtClean="0"/>
                        <a:t>M</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r h="274320">
                <a:tc>
                  <a:txBody>
                    <a:bodyPr/>
                    <a:lstStyle/>
                    <a:p>
                      <a:r>
                        <a:rPr lang="en-US" sz="1200" b="1" dirty="0" smtClean="0"/>
                        <a:t>Max</a:t>
                      </a:r>
                      <a:r>
                        <a:rPr lang="en-US" sz="1200" b="1" baseline="0" dirty="0" smtClean="0"/>
                        <a:t> CPS</a:t>
                      </a:r>
                      <a:endParaRPr lang="en-US" sz="1200" b="1" dirty="0">
                        <a:solidFill>
                          <a:schemeClr val="bg1"/>
                        </a:solidFill>
                      </a:endParaRPr>
                    </a:p>
                  </a:txBody>
                  <a:tcPr anchor="ctr"/>
                </a:tc>
                <a:tc>
                  <a:txBody>
                    <a:bodyPr/>
                    <a:lstStyle/>
                    <a:p>
                      <a:pPr algn="ctr"/>
                      <a:r>
                        <a:rPr lang="en-US" sz="1000" dirty="0" smtClean="0"/>
                        <a:t>K</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K</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bl>
          </a:graphicData>
        </a:graphic>
      </p:graphicFrame>
      <p:pic>
        <p:nvPicPr>
          <p:cNvPr id="39941" name="Picture 2" descr="FG-5020_Ft.jpe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3276600" y="2767010"/>
            <a:ext cx="1600200" cy="506413"/>
          </a:xfrm>
          <a:prstGeom prst="rect">
            <a:avLst/>
          </a:prstGeom>
          <a:noFill/>
          <a:ln w="9525">
            <a:noFill/>
            <a:miter lim="800000"/>
            <a:headEnd/>
            <a:tailEnd/>
          </a:ln>
        </p:spPr>
      </p:pic>
      <p:pic>
        <p:nvPicPr>
          <p:cNvPr id="39943" name="Picture 6" descr="FG-5060_Ft.jpe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29" name="Rectangle 28"/>
          <p:cNvSpPr/>
          <p:nvPr/>
        </p:nvSpPr>
        <p:spPr bwMode="auto">
          <a:xfrm>
            <a:off x="2971800" y="1700210"/>
            <a:ext cx="3200400" cy="381000"/>
          </a:xfrm>
          <a:prstGeom prst="rect">
            <a:avLst/>
          </a:prstGeom>
          <a:solidFill>
            <a:srgbClr val="383E46"/>
          </a:solidFill>
          <a:ln w="28575" cmpd="sng">
            <a:solidFill>
              <a:schemeClr val="bg1"/>
            </a:solidFill>
            <a:headEnd type="none" w="med" len="med"/>
            <a:tailEnd type="none" w="med" len="med"/>
          </a:ln>
          <a:effectLst>
            <a:outerShdw blurRad="127000" dist="38100" dir="5400000" algn="tl"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chor="ctr">
            <a:prstTxWarp prst="textNoShape">
              <a:avLst/>
            </a:prstTxWarp>
          </a:bodyPr>
          <a:lstStyle/>
          <a:p>
            <a:pPr algn="ctr"/>
            <a:r>
              <a:rPr lang="en-US" sz="2000">
                <a:solidFill>
                  <a:srgbClr val="FFFFFF"/>
                </a:solidFill>
                <a:ea typeface="ＭＳ Ｐゴシック" charset="-128"/>
                <a:cs typeface="ＭＳ Ｐゴシック" charset="-128"/>
              </a:rPr>
              <a:t>5000 Series Chassis</a:t>
            </a:r>
            <a:endParaRPr lang="en-US">
              <a:solidFill>
                <a:srgbClr val="FFFFFF"/>
              </a:solidFill>
              <a:ea typeface="ＭＳ Ｐゴシック" charset="-128"/>
              <a:cs typeface="ＭＳ Ｐゴシック" charset="-128"/>
            </a:endParaRPr>
          </a:p>
        </p:txBody>
      </p:sp>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664171" y="5569121"/>
            <a:ext cx="2365380" cy="3693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Performance based on fully populated  FG-5001D security Blades.</a:t>
            </a:r>
            <a:endParaRPr lang="en-US" sz="1000" i="1" dirty="0" smtClean="0">
              <a:solidFill>
                <a:srgbClr val="404040"/>
              </a:solidFill>
              <a:latin typeface="Helvetica 55 Roman"/>
              <a:cs typeface="Helvetica 55 Roman"/>
            </a:endParaRPr>
          </a:p>
        </p:txBody>
      </p:sp>
      <p:pic>
        <p:nvPicPr>
          <p:cNvPr id="12" name="Picture 11"/>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spTree>
    <p:extLst>
      <p:ext uri="{BB962C8B-B14F-4D97-AF65-F5344CB8AC3E}">
        <p14:creationId xmlns:p14="http://schemas.microsoft.com/office/powerpoint/2010/main" val="103996122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536273670"/>
              </p:ext>
            </p:extLst>
          </p:nvPr>
        </p:nvGraphicFramePr>
        <p:xfrm>
          <a:off x="252001" y="1260000"/>
          <a:ext cx="8639998" cy="3885819"/>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565,000</a:t>
                      </a: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Throughput (Proxy Based) </a:t>
                      </a:r>
                    </a:p>
                  </a:txBody>
                  <a:tcPr anchor="ctr">
                    <a:solidFill>
                      <a:srgbClr val="777777"/>
                    </a:solidFill>
                  </a:tcPr>
                </a:tc>
                <a:tc>
                  <a:txBody>
                    <a:bodyPr/>
                    <a:lstStyle/>
                    <a:p>
                      <a:pPr algn="ctr"/>
                      <a:r>
                        <a:rPr lang="de-DE" sz="1100" dirty="0" smtClean="0">
                          <a:latin typeface="+mn-lt"/>
                          <a:cs typeface="Arial Narrow"/>
                        </a:rPr>
                        <a:t>2 Gbps</a:t>
                      </a:r>
                    </a:p>
                  </a:txBody>
                  <a:tcPr anchor="ctr"/>
                </a:tc>
                <a:tc>
                  <a:txBody>
                    <a:bodyPr/>
                    <a:lstStyle/>
                    <a:p>
                      <a:pPr algn="ctr"/>
                      <a:r>
                        <a:rPr lang="en-US" sz="1100" dirty="0" smtClean="0"/>
                        <a:t>3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Gbps</a:t>
                      </a:r>
                    </a:p>
                  </a:txBody>
                  <a:tcPr anchor="ctr"/>
                </a:tc>
                <a:tc>
                  <a:txBody>
                    <a:bodyPr/>
                    <a:lstStyle/>
                    <a:p>
                      <a:pPr algn="ctr"/>
                      <a:r>
                        <a:rPr lang="en-US" sz="1100" dirty="0" smtClean="0">
                          <a:solidFill>
                            <a:srgbClr val="36424A"/>
                          </a:solidFill>
                          <a:latin typeface="+mn-lt"/>
                          <a:cs typeface="Arial Narrow"/>
                        </a:rPr>
                        <a:t>5.6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677636940"/>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117647717"/>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9.8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3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effectLst/>
                        </a:rPr>
                        <a:t>29.5 </a:t>
                      </a:r>
                      <a:r>
                        <a:rPr kumimoji="0" lang="en-US" sz="1000" u="none" strike="noStrike" cap="none" normalizeH="0" baseline="0" dirty="0" smtClean="0">
                          <a:ln>
                            <a:noFill/>
                          </a:ln>
                          <a:effectLst/>
                        </a:rPr>
                        <a:t>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210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4037601586"/>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40/40/10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9.4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7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235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71613421"/>
              </p:ext>
            </p:extLst>
          </p:nvPr>
        </p:nvGraphicFramePr>
        <p:xfrm>
          <a:off x="457200" y="3886200"/>
          <a:ext cx="8305800" cy="210742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45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3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5.6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23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565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Feature-rich Security </a:t>
            </a:r>
            <a:r>
              <a:rPr lang="en-US" sz="2000" b="1" dirty="0">
                <a:solidFill>
                  <a:schemeClr val="bg1"/>
                </a:solidFill>
                <a:cs typeface="Arial Narrow"/>
              </a:rPr>
              <a:t>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7475" y="3608929"/>
            <a:ext cx="213020" cy="151969"/>
          </a:xfrm>
          <a:prstGeom prst="rect">
            <a:avLst/>
          </a:prstGeom>
        </p:spPr>
      </p:pic>
      <p:sp>
        <p:nvSpPr>
          <p:cNvPr id="19" name="Rectangle 18"/>
          <p:cNvSpPr/>
          <p:nvPr/>
        </p:nvSpPr>
        <p:spPr>
          <a:xfrm>
            <a:off x="412998" y="3520832"/>
            <a:ext cx="1335808" cy="523220"/>
          </a:xfrm>
          <a:prstGeom prst="rect">
            <a:avLst/>
          </a:prstGeom>
        </p:spPr>
        <p:txBody>
          <a:bodyPr wrap="square">
            <a:spAutoFit/>
          </a:bodyPr>
          <a:lstStyle/>
          <a:p>
            <a:r>
              <a:rPr lang="en-US" sz="1400" b="1" dirty="0" smtClean="0">
                <a:latin typeface="+mn-lt"/>
                <a:ea typeface="Helvetica 55 Roman" charset="0"/>
                <a:cs typeface="Arial Narrow"/>
              </a:rPr>
              <a:t>FG/FWF-</a:t>
            </a:r>
          </a:p>
          <a:p>
            <a:r>
              <a:rPr lang="en-US" sz="1400" b="1" dirty="0" smtClean="0">
                <a:latin typeface="+mn-lt"/>
                <a:ea typeface="Helvetica 55 Roman" charset="0"/>
                <a:cs typeface="Arial Narrow"/>
              </a:rPr>
              <a:t>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54514" y="3117804"/>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97176" y="2318015"/>
            <a:ext cx="1266768" cy="863032"/>
          </a:xfrm>
          <a:prstGeom prst="rect">
            <a:avLst/>
          </a:prstGeom>
        </p:spPr>
      </p:pic>
      <p:sp>
        <p:nvSpPr>
          <p:cNvPr id="14" name="Rectangle 13"/>
          <p:cNvSpPr/>
          <p:nvPr/>
        </p:nvSpPr>
        <p:spPr>
          <a:xfrm>
            <a:off x="1744909" y="3520832"/>
            <a:ext cx="1305659" cy="523220"/>
          </a:xfrm>
          <a:prstGeom prst="rect">
            <a:avLst/>
          </a:prstGeom>
        </p:spPr>
        <p:txBody>
          <a:bodyPr wrap="square">
            <a:spAutoFit/>
          </a:bodyPr>
          <a:lstStyle/>
          <a:p>
            <a:r>
              <a:rPr lang="en-US" sz="1400" b="1" dirty="0" smtClean="0">
                <a:latin typeface="+mn-lt"/>
                <a:ea typeface="Helvetica 55 Roman" charset="0"/>
                <a:cs typeface="Arial Narrow"/>
              </a:rPr>
              <a:t>FG/FWF-</a:t>
            </a:r>
          </a:p>
          <a:p>
            <a:r>
              <a:rPr lang="en-US" sz="1400" b="1" dirty="0" smtClean="0">
                <a:latin typeface="+mn-lt"/>
                <a:ea typeface="Helvetica 55 Roman" charset="0"/>
                <a:cs typeface="Arial Narrow"/>
              </a:rPr>
              <a:t>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58772" y="3598605"/>
            <a:ext cx="213020" cy="151969"/>
          </a:xfrm>
          <a:prstGeom prst="rect">
            <a:avLst/>
          </a:prstGeom>
        </p:spPr>
      </p:pic>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5027" y="2852413"/>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66782" y="3173233"/>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053946" y="2969091"/>
            <a:ext cx="1238662" cy="465335"/>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900838" y="2284060"/>
            <a:ext cx="1621471" cy="1084372"/>
          </a:xfrm>
          <a:prstGeom prst="rect">
            <a:avLst/>
          </a:prstGeom>
        </p:spPr>
      </p:pic>
      <p:sp>
        <p:nvSpPr>
          <p:cNvPr id="44" name="Rectangle 43"/>
          <p:cNvSpPr/>
          <p:nvPr/>
        </p:nvSpPr>
        <p:spPr>
          <a:xfrm>
            <a:off x="3138772" y="3520832"/>
            <a:ext cx="1411735" cy="523220"/>
          </a:xfrm>
          <a:prstGeom prst="rect">
            <a:avLst/>
          </a:prstGeom>
        </p:spPr>
        <p:txBody>
          <a:bodyPr wrap="square">
            <a:spAutoFit/>
          </a:bodyPr>
          <a:lstStyle/>
          <a:p>
            <a:r>
              <a:rPr lang="en-US" sz="1400" b="1" dirty="0" smtClean="0">
                <a:latin typeface="+mn-lt"/>
                <a:ea typeface="Helvetica 55 Roman" charset="0"/>
                <a:cs typeface="Arial Narrow"/>
              </a:rPr>
              <a:t>FG/FWF-70 </a:t>
            </a:r>
            <a:br>
              <a:rPr lang="en-US" sz="1400" b="1" dirty="0" smtClean="0">
                <a:latin typeface="+mn-lt"/>
                <a:ea typeface="Helvetica 55 Roman" charset="0"/>
                <a:cs typeface="Arial Narrow"/>
              </a:rPr>
            </a:br>
            <a:r>
              <a:rPr lang="en-US" sz="1400" b="1" dirty="0" smtClean="0">
                <a:latin typeface="+mn-lt"/>
                <a:ea typeface="Helvetica 55 Roman" charset="0"/>
                <a:cs typeface="Arial Narrow"/>
              </a:rPr>
              <a:t>&amp; 90D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51216" y="3598605"/>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7" name="Picture 6" descr="FortiWifi92D_FrontTop.jpg"/>
          <p:cNvPicPr>
            <a:picLocks noChangeAspect="1"/>
          </p:cNvPicPr>
          <p:nvPr/>
        </p:nvPicPr>
        <p:blipFill rotWithShape="1">
          <a:blip r:embed="rId9">
            <a:extLst>
              <a:ext uri="{28A0092B-C50C-407E-A947-70E740481C1C}">
                <a14:useLocalDpi xmlns:a14="http://schemas.microsoft.com/office/drawing/2010/main" val="0"/>
              </a:ext>
            </a:extLst>
          </a:blip>
          <a:srcRect l="18066" t="34076" r="17685" b="34423"/>
          <a:stretch/>
        </p:blipFill>
        <p:spPr>
          <a:xfrm>
            <a:off x="206499" y="4695273"/>
            <a:ext cx="1238990" cy="404994"/>
          </a:xfrm>
          <a:prstGeom prst="rect">
            <a:avLst/>
          </a:prstGeom>
        </p:spPr>
      </p:pic>
      <p:pic>
        <p:nvPicPr>
          <p:cNvPr id="8" name="Picture 7" descr="FG-80D Ft Top_300ppi.png"/>
          <p:cNvPicPr>
            <a:picLocks noChangeAspect="1"/>
          </p:cNvPicPr>
          <p:nvPr/>
        </p:nvPicPr>
        <p:blipFill rotWithShape="1">
          <a:blip r:embed="rId10">
            <a:extLst>
              <a:ext uri="{28A0092B-C50C-407E-A947-70E740481C1C}">
                <a14:useLocalDpi xmlns:a14="http://schemas.microsoft.com/office/drawing/2010/main" val="0"/>
              </a:ext>
            </a:extLst>
          </a:blip>
          <a:srcRect l="5363" t="25442" r="5152" b="25019"/>
          <a:stretch/>
        </p:blipFill>
        <p:spPr>
          <a:xfrm>
            <a:off x="185848" y="4414283"/>
            <a:ext cx="1271234" cy="469172"/>
          </a:xfrm>
          <a:prstGeom prst="rect">
            <a:avLst/>
          </a:prstGeom>
        </p:spPr>
      </p:pic>
      <p:pic>
        <p:nvPicPr>
          <p:cNvPr id="26" name="Picture 25"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4026" y="5260726"/>
            <a:ext cx="213020" cy="151969"/>
          </a:xfrm>
          <a:prstGeom prst="rect">
            <a:avLst/>
          </a:prstGeom>
        </p:spPr>
      </p:pic>
      <p:sp>
        <p:nvSpPr>
          <p:cNvPr id="27" name="Rectangle 26"/>
          <p:cNvSpPr/>
          <p:nvPr/>
        </p:nvSpPr>
        <p:spPr>
          <a:xfrm>
            <a:off x="379549" y="5167810"/>
            <a:ext cx="1386011" cy="523220"/>
          </a:xfrm>
          <a:prstGeom prst="rect">
            <a:avLst/>
          </a:prstGeom>
        </p:spPr>
        <p:txBody>
          <a:bodyPr wrap="square">
            <a:spAutoFit/>
          </a:bodyPr>
          <a:lstStyle/>
          <a:p>
            <a:r>
              <a:rPr lang="en-US" sz="1400" b="1" dirty="0" smtClean="0">
                <a:latin typeface="+mn-lt"/>
                <a:ea typeface="Helvetica 55 Roman" charset="0"/>
                <a:cs typeface="Arial Narrow"/>
              </a:rPr>
              <a:t>FG-80D</a:t>
            </a:r>
          </a:p>
          <a:p>
            <a:r>
              <a:rPr lang="en-US" sz="1400" b="1" dirty="0" smtClean="0">
                <a:ea typeface="Helvetica 55 Roman" charset="0"/>
                <a:cs typeface="Arial Narrow"/>
              </a:rPr>
              <a:t>FG/</a:t>
            </a:r>
            <a:r>
              <a:rPr lang="en-US" sz="1400" b="1" dirty="0" smtClean="0">
                <a:latin typeface="+mn-lt"/>
                <a:ea typeface="Helvetica 55 Roman" charset="0"/>
                <a:cs typeface="Arial Narrow"/>
              </a:rPr>
              <a:t>FWF-</a:t>
            </a:r>
            <a:r>
              <a:rPr lang="en-US" sz="1400" b="1" dirty="0" smtClean="0">
                <a:ea typeface="Helvetica 55 Roman" charset="0"/>
                <a:cs typeface="Arial Narrow"/>
              </a:rPr>
              <a:t>92</a:t>
            </a:r>
            <a:r>
              <a:rPr lang="en-US" sz="1400" b="1" dirty="0" smtClean="0">
                <a:latin typeface="+mn-lt"/>
                <a:ea typeface="Helvetica 55 Roman" charset="0"/>
                <a:cs typeface="Arial Narrow"/>
              </a:rPr>
              <a:t>D</a:t>
            </a:r>
          </a:p>
        </p:txBody>
      </p:sp>
      <p:grpSp>
        <p:nvGrpSpPr>
          <p:cNvPr id="15" name="Group 14"/>
          <p:cNvGrpSpPr/>
          <p:nvPr/>
        </p:nvGrpSpPr>
        <p:grpSpPr>
          <a:xfrm>
            <a:off x="1682962" y="4351020"/>
            <a:ext cx="2736101" cy="966053"/>
            <a:chOff x="939567" y="4522100"/>
            <a:chExt cx="7165489" cy="3148950"/>
          </a:xfrm>
        </p:grpSpPr>
        <p:pic>
          <p:nvPicPr>
            <p:cNvPr id="10" name="Picture 9" descr="FortiGate98D-POE_FrontTop.jpg"/>
            <p:cNvPicPr>
              <a:picLocks noChangeAspect="1"/>
            </p:cNvPicPr>
            <p:nvPr/>
          </p:nvPicPr>
          <p:blipFill rotWithShape="1">
            <a:blip r:embed="rId11">
              <a:extLst>
                <a:ext uri="{28A0092B-C50C-407E-A947-70E740481C1C}">
                  <a14:useLocalDpi xmlns:a14="http://schemas.microsoft.com/office/drawing/2010/main" val="0"/>
                </a:ext>
              </a:extLst>
            </a:blip>
            <a:srcRect l="11404" t="31027" r="10233" b="30697"/>
            <a:stretch/>
          </p:blipFill>
          <p:spPr>
            <a:xfrm>
              <a:off x="939567" y="5337728"/>
              <a:ext cx="7165489" cy="2333322"/>
            </a:xfrm>
            <a:prstGeom prst="rect">
              <a:avLst/>
            </a:prstGeom>
          </p:spPr>
        </p:pic>
        <p:pic>
          <p:nvPicPr>
            <p:cNvPr id="13" name="Picture 12" descr="FG-94D-POE_Ft-top.png"/>
            <p:cNvPicPr>
              <a:picLocks noChangeAspect="1"/>
            </p:cNvPicPr>
            <p:nvPr/>
          </p:nvPicPr>
          <p:blipFill rotWithShape="1">
            <a:blip r:embed="rId12">
              <a:extLst>
                <a:ext uri="{28A0092B-C50C-407E-A947-70E740481C1C}">
                  <a14:useLocalDpi xmlns:a14="http://schemas.microsoft.com/office/drawing/2010/main" val="0"/>
                </a:ext>
              </a:extLst>
            </a:blip>
            <a:srcRect l="7452" t="14876" r="5039" b="15900"/>
            <a:stretch/>
          </p:blipFill>
          <p:spPr>
            <a:xfrm>
              <a:off x="980867" y="4522100"/>
              <a:ext cx="7124189" cy="1810838"/>
            </a:xfrm>
            <a:prstGeom prst="rect">
              <a:avLst/>
            </a:prstGeom>
          </p:spPr>
        </p:pic>
      </p:grpSp>
      <p:pic>
        <p:nvPicPr>
          <p:cNvPr id="30" name="Picture 29"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21986" y="5456882"/>
            <a:ext cx="213020" cy="151969"/>
          </a:xfrm>
          <a:prstGeom prst="rect">
            <a:avLst/>
          </a:prstGeom>
        </p:spPr>
      </p:pic>
      <p:sp>
        <p:nvSpPr>
          <p:cNvPr id="31" name="Rectangle 30"/>
          <p:cNvSpPr/>
          <p:nvPr/>
        </p:nvSpPr>
        <p:spPr>
          <a:xfrm>
            <a:off x="2297509" y="5363966"/>
            <a:ext cx="1791156" cy="307777"/>
          </a:xfrm>
          <a:prstGeom prst="rect">
            <a:avLst/>
          </a:prstGeom>
        </p:spPr>
        <p:txBody>
          <a:bodyPr wrap="square">
            <a:spAutoFit/>
          </a:bodyPr>
          <a:lstStyle/>
          <a:p>
            <a:r>
              <a:rPr lang="en-US" sz="1400" b="1" dirty="0" smtClean="0">
                <a:latin typeface="+mn-lt"/>
                <a:ea typeface="Helvetica 55 Roman" charset="0"/>
                <a:cs typeface="Arial Narrow"/>
              </a:rPr>
              <a:t>FG-94 &amp; 98D-POE</a:t>
            </a:r>
          </a:p>
        </p:txBody>
      </p:sp>
      <p:graphicFrame>
        <p:nvGraphicFramePr>
          <p:cNvPr id="28" name="Table 27"/>
          <p:cNvGraphicFramePr>
            <a:graphicFrameLocks noGrp="1"/>
          </p:cNvGraphicFramePr>
          <p:nvPr>
            <p:extLst>
              <p:ext uri="{D42A27DB-BD31-4B8C-83A1-F6EECF244321}">
                <p14:modId xmlns:p14="http://schemas.microsoft.com/office/powerpoint/2010/main" val="1579285256"/>
              </p:ext>
            </p:extLst>
          </p:nvPr>
        </p:nvGraphicFramePr>
        <p:xfrm>
          <a:off x="4586005" y="2172715"/>
          <a:ext cx="3937879" cy="3015988"/>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Easy to deploy and manage with initiative GUI</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Purpose-built hardware yields high performance</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Large selection of models including variants with PoE</a:t>
                      </a:r>
                      <a:r>
                        <a:rPr lang="en-US" sz="1200" baseline="0" dirty="0" smtClean="0">
                          <a:cs typeface="Arial Narrow"/>
                        </a:rPr>
                        <a:t> ports, integrated WiFi Interface allows most appropriate devices for different environments.</a:t>
                      </a:r>
                      <a:endParaRPr lang="en-US" sz="1200" dirty="0" smtClean="0">
                        <a:cs typeface="Arial Narrow"/>
                      </a:endParaRP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Application control plus identity and device-based policy enforcement provides more granular protection</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Cost-efficient solution with comprehensive and extensive UTM features</a:t>
                      </a:r>
                    </a:p>
                  </a:txBody>
                  <a:tcPr anchor="ctr"/>
                </a:tc>
              </a:tr>
            </a:tbl>
          </a:graphicData>
        </a:graphic>
      </p:graphicFrame>
      <p:grpSp>
        <p:nvGrpSpPr>
          <p:cNvPr id="29" name="Shape 411"/>
          <p:cNvGrpSpPr/>
          <p:nvPr/>
        </p:nvGrpSpPr>
        <p:grpSpPr>
          <a:xfrm>
            <a:off x="5540033" y="5761781"/>
            <a:ext cx="448491" cy="434599"/>
            <a:chOff x="5046835" y="3420139"/>
            <a:chExt cx="345082" cy="334393"/>
          </a:xfrm>
        </p:grpSpPr>
        <p:pic>
          <p:nvPicPr>
            <p:cNvPr id="32" name="Shape 412"/>
            <p:cNvPicPr preferRelativeResize="0"/>
            <p:nvPr/>
          </p:nvPicPr>
          <p:blipFill rotWithShape="1">
            <a:blip r:embed="rId13">
              <a:alphaModFix/>
            </a:blip>
            <a:srcRect/>
            <a:stretch/>
          </p:blipFill>
          <p:spPr>
            <a:xfrm>
              <a:off x="5046835" y="3420139"/>
              <a:ext cx="345082" cy="334393"/>
            </a:xfrm>
            <a:prstGeom prst="rect">
              <a:avLst/>
            </a:prstGeom>
            <a:noFill/>
            <a:ln>
              <a:noFill/>
            </a:ln>
          </p:spPr>
        </p:pic>
        <p:sp>
          <p:nvSpPr>
            <p:cNvPr id="33" name="Shape 413"/>
            <p:cNvSpPr txBox="1"/>
            <p:nvPr/>
          </p:nvSpPr>
          <p:spPr>
            <a:xfrm>
              <a:off x="5078483" y="3618146"/>
              <a:ext cx="275334" cy="76943"/>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700" b="1" i="0" u="none" strike="noStrike" kern="0" cap="none" spc="0" normalizeH="0" baseline="0" noProof="0">
                  <a:ln>
                    <a:noFill/>
                  </a:ln>
                  <a:solidFill>
                    <a:srgbClr val="3D4D4D"/>
                  </a:solidFill>
                  <a:effectLst/>
                  <a:uLnTx/>
                  <a:uFillTx/>
                  <a:latin typeface="Arial"/>
                  <a:ea typeface="Arial"/>
                  <a:cs typeface="Arial"/>
                  <a:sym typeface="Arial"/>
                </a:rPr>
                <a:t>SoC</a:t>
              </a:r>
            </a:p>
          </p:txBody>
        </p:sp>
      </p:grpSp>
      <p:grpSp>
        <p:nvGrpSpPr>
          <p:cNvPr id="34" name="Shape 414"/>
          <p:cNvGrpSpPr/>
          <p:nvPr/>
        </p:nvGrpSpPr>
        <p:grpSpPr>
          <a:xfrm>
            <a:off x="4718968" y="5761456"/>
            <a:ext cx="449712" cy="435127"/>
            <a:chOff x="2010350" y="3580575"/>
            <a:chExt cx="346021" cy="334799"/>
          </a:xfrm>
        </p:grpSpPr>
        <p:pic>
          <p:nvPicPr>
            <p:cNvPr id="35" name="Shape 415"/>
            <p:cNvPicPr preferRelativeResize="0"/>
            <p:nvPr/>
          </p:nvPicPr>
          <p:blipFill rotWithShape="1">
            <a:blip r:embed="rId14">
              <a:alphaModFix/>
            </a:blip>
            <a:srcRect/>
            <a:stretch/>
          </p:blipFill>
          <p:spPr>
            <a:xfrm>
              <a:off x="2010350" y="3580575"/>
              <a:ext cx="346021" cy="334799"/>
            </a:xfrm>
            <a:prstGeom prst="rect">
              <a:avLst/>
            </a:prstGeom>
            <a:noFill/>
            <a:ln>
              <a:noFill/>
            </a:ln>
          </p:spPr>
        </p:pic>
        <p:sp>
          <p:nvSpPr>
            <p:cNvPr id="36" name="Shape 416"/>
            <p:cNvSpPr txBox="1"/>
            <p:nvPr/>
          </p:nvSpPr>
          <p:spPr>
            <a:xfrm>
              <a:off x="2047416" y="3685878"/>
              <a:ext cx="275334" cy="123111"/>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 sz="1000" b="1" i="0" u="none" strike="noStrike" kern="0" cap="none" spc="0" normalizeH="0" baseline="0" noProof="0" dirty="0">
                  <a:ln>
                    <a:noFill/>
                  </a:ln>
                  <a:solidFill>
                    <a:srgbClr val="3D4D4D"/>
                  </a:solidFill>
                  <a:effectLst/>
                  <a:uLnTx/>
                  <a:uFillTx/>
                  <a:latin typeface="Arial"/>
                  <a:ea typeface="Arial"/>
                  <a:cs typeface="Arial"/>
                  <a:sym typeface="Arial"/>
                </a:rPr>
                <a:t>CPU</a:t>
              </a:r>
            </a:p>
          </p:txBody>
        </p:sp>
      </p:grpSp>
      <p:cxnSp>
        <p:nvCxnSpPr>
          <p:cNvPr id="37" name="Shape 438"/>
          <p:cNvCxnSpPr>
            <a:stCxn id="35" idx="3"/>
            <a:endCxn id="32" idx="1"/>
          </p:cNvCxnSpPr>
          <p:nvPr/>
        </p:nvCxnSpPr>
        <p:spPr>
          <a:xfrm>
            <a:off x="5168680" y="5979020"/>
            <a:ext cx="371353" cy="61"/>
          </a:xfrm>
          <a:prstGeom prst="straightConnector1">
            <a:avLst/>
          </a:prstGeom>
          <a:noFill/>
          <a:ln w="19050" cap="flat" cmpd="sng">
            <a:solidFill>
              <a:srgbClr val="446E60"/>
            </a:solidFill>
            <a:prstDash val="dot"/>
            <a:round/>
            <a:headEnd type="none" w="lg" len="lg"/>
            <a:tailEnd type="none" w="lg" len="lg"/>
          </a:ln>
        </p:spPr>
      </p:cxnSp>
    </p:spTree>
    <p:extLst>
      <p:ext uri="{BB962C8B-B14F-4D97-AF65-F5344CB8AC3E}">
        <p14:creationId xmlns:p14="http://schemas.microsoft.com/office/powerpoint/2010/main" val="29391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02609082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60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1.26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110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r:embed="rId2"/>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99913395"/>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80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135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216042616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 1.6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135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a:stretch>
            <a:fillRect/>
          </a:stretch>
        </p:blipFill>
        <p:spPr>
          <a:xfrm>
            <a:off x="567270" y="1194749"/>
            <a:ext cx="1794302" cy="536981"/>
          </a:xfrm>
          <a:prstGeom prst="rect">
            <a:avLst/>
          </a:prstGeom>
        </p:spPr>
      </p:pic>
      <p:sp>
        <p:nvSpPr>
          <p:cNvPr id="2" name="Title 1"/>
          <p:cNvSpPr>
            <a:spLocks noGrp="1"/>
          </p:cNvSpPr>
          <p:nvPr>
            <p:ph type="title"/>
          </p:nvPr>
        </p:nvSpPr>
        <p:spPr/>
        <p:txBody>
          <a:bodyPr/>
          <a:lstStyle/>
          <a:p>
            <a:r>
              <a:rPr lang="en-US" dirty="0"/>
              <a:t>FortiController </a:t>
            </a:r>
            <a:r>
              <a:rPr lang="en-US" dirty="0" smtClean="0"/>
              <a:t>5913C</a:t>
            </a:r>
            <a:endParaRPr lang="en-US" dirty="0"/>
          </a:p>
        </p:txBody>
      </p:sp>
      <p:pic>
        <p:nvPicPr>
          <p:cNvPr id="3" name="Picture 2"/>
          <p:cNvPicPr>
            <a:picLocks noChangeAspect="1"/>
          </p:cNvPicPr>
          <p:nvPr/>
        </p:nvPicPr>
        <p:blipFill>
          <a:blip/>
          <a:stretch>
            <a:fillRect/>
          </a:stretch>
        </p:blipFill>
        <p:spPr>
          <a:xfrm>
            <a:off x="554379" y="1727168"/>
            <a:ext cx="5119421" cy="1780312"/>
          </a:xfrm>
          <a:prstGeom prst="rect">
            <a:avLst/>
          </a:prstGeom>
        </p:spPr>
      </p:pic>
    </p:spTree>
    <p:extLst>
      <p:ext uri="{BB962C8B-B14F-4D97-AF65-F5344CB8AC3E}">
        <p14:creationId xmlns:p14="http://schemas.microsoft.com/office/powerpoint/2010/main" val="1942369408"/>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464268786"/>
              </p:ext>
            </p:extLst>
          </p:nvPr>
        </p:nvGraphicFramePr>
        <p:xfrm>
          <a:off x="457200" y="3886200"/>
          <a:ext cx="8305800" cy="213790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effectLst/>
                        </a:rPr>
                        <a:t>Max Number of FortiAPs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1024</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a:t>
            </a:r>
            <a:r>
              <a:rPr lang="en-US" dirty="0" smtClean="0">
                <a:cs typeface="Arial Narrow"/>
              </a:rPr>
              <a:t>Virtual Appliance Series</a:t>
            </a:r>
            <a:endParaRPr lang="en-US" dirty="0"/>
          </a:p>
        </p:txBody>
      </p:sp>
      <p:pic>
        <p:nvPicPr>
          <p:cNvPr id="3" name="Picture 2"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4" name="Rectangle 3"/>
          <p:cNvSpPr/>
          <p:nvPr/>
        </p:nvSpPr>
        <p:spPr>
          <a:xfrm>
            <a:off x="1066800" y="5790334"/>
            <a:ext cx="2590800" cy="307777"/>
          </a:xfrm>
          <a:prstGeom prst="rect">
            <a:avLst/>
          </a:prstGeom>
        </p:spPr>
        <p:txBody>
          <a:bodyPr wrap="square">
            <a:spAutoFit/>
          </a:bodyPr>
          <a:lstStyle/>
          <a:p>
            <a:r>
              <a:rPr lang="en-US" sz="1400" b="1" dirty="0" smtClean="0">
                <a:latin typeface="+mn-lt"/>
                <a:ea typeface="Helvetica 55 Roman" charset="0"/>
                <a:cs typeface="Arial Narrow"/>
              </a:rPr>
              <a:t>FG-VM</a:t>
            </a:r>
            <a:endParaRPr lang="en-US" sz="1400" b="1" dirty="0">
              <a:latin typeface="+mn-lt"/>
              <a:cs typeface="Arial Narrow"/>
            </a:endParaRPr>
          </a:p>
        </p:txBody>
      </p:sp>
      <p:graphicFrame>
        <p:nvGraphicFramePr>
          <p:cNvPr id="6" name="Table 5"/>
          <p:cNvGraphicFramePr>
            <a:graphicFrameLocks noGrp="1"/>
          </p:cNvGraphicFramePr>
          <p:nvPr>
            <p:extLst>
              <p:ext uri="{D42A27DB-BD31-4B8C-83A1-F6EECF244321}">
                <p14:modId xmlns:p14="http://schemas.microsoft.com/office/powerpoint/2010/main" val="2812844419"/>
              </p:ext>
            </p:extLst>
          </p:nvPr>
        </p:nvGraphicFramePr>
        <p:xfrm>
          <a:off x="4586005" y="2172715"/>
          <a:ext cx="3937879" cy="2952212"/>
        </p:xfrm>
        <a:graphic>
          <a:graphicData uri="http://schemas.openxmlformats.org/drawingml/2006/table">
            <a:tbl>
              <a:tblPr firstRow="1" bandRow="1">
                <a:tableStyleId>{2D5ABB26-0587-4C30-8999-92F81FD0307C}</a:tableStyleId>
              </a:tblPr>
              <a:tblGrid>
                <a:gridCol w="449507"/>
                <a:gridCol w="3488372"/>
              </a:tblGrid>
              <a:tr h="393424">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accent6"/>
                          </a:solidFill>
                        </a:rPr>
                        <a:t>Primary Benefits:</a:t>
                      </a:r>
                    </a:p>
                  </a:txBody>
                  <a:tcPr/>
                </a:tc>
                <a:tc hMerge="1">
                  <a:txBody>
                    <a:bodyPr/>
                    <a:lstStyle/>
                    <a:p>
                      <a:endParaRPr lang="en-US" dirty="0"/>
                    </a:p>
                  </a:txBody>
                  <a:tcPr/>
                </a:tc>
              </a:tr>
              <a:tr h="491780">
                <a:tc>
                  <a:txBody>
                    <a:bodyPr/>
                    <a:lstStyle/>
                    <a:p>
                      <a:pPr algn="ctr"/>
                      <a:r>
                        <a:rPr lang="en-US" dirty="0" smtClean="0">
                          <a:solidFill>
                            <a:schemeClr val="accent1">
                              <a:lumMod val="75000"/>
                            </a:schemeClr>
                          </a:solidFill>
                          <a:latin typeface="Zapf Dingbats"/>
                          <a:ea typeface="Zapf Dingbats"/>
                          <a:cs typeface="Zapf Dingbats"/>
                          <a:sym typeface="Zapf Dingbats"/>
                        </a:rPr>
                        <a:t>✔</a:t>
                      </a:r>
                      <a:endParaRPr lang="en-US" dirty="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Increased visibility and security within virtualized infrastructure better</a:t>
                      </a:r>
                      <a:r>
                        <a:rPr lang="en-US" sz="1200" baseline="0" dirty="0" smtClean="0">
                          <a:cs typeface="Arial Narrow"/>
                        </a:rPr>
                        <a:t> protect critical resources</a:t>
                      </a:r>
                      <a:endParaRPr lang="en-US" sz="1200" dirty="0" smtClean="0">
                        <a:cs typeface="Arial Narrow"/>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Ability to manage virtual appliances and physical appliances from a single pane of glass management platform reduces TCO</a:t>
                      </a: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Comprehensive Hypervisor support</a:t>
                      </a:r>
                    </a:p>
                  </a:txBody>
                  <a:tcPr anchor="ctr"/>
                </a:tc>
              </a:tr>
              <a:tr h="4917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75000"/>
                            </a:schemeClr>
                          </a:solidFill>
                          <a:latin typeface="Zapf Dingbats"/>
                          <a:ea typeface="Zapf Dingbats"/>
                          <a:cs typeface="Zapf Dingbats"/>
                          <a:sym typeface="Zapf Dingbats"/>
                        </a:rPr>
                        <a:t>✔</a:t>
                      </a:r>
                      <a:endParaRPr lang="en-US" dirty="0" smtClean="0">
                        <a:solidFill>
                          <a:schemeClr val="accent1">
                            <a:lumMod val="75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Feature-rich security and virtual</a:t>
                      </a:r>
                      <a:r>
                        <a:rPr lang="en-US" sz="1200" baseline="0" dirty="0" smtClean="0">
                          <a:cs typeface="Arial Narrow"/>
                        </a:rPr>
                        <a:t> networking support facilitate wide deployment  and requirement options </a:t>
                      </a:r>
                      <a:endParaRPr lang="en-US" sz="1200" dirty="0" smtClean="0">
                        <a:cs typeface="Arial Narrow"/>
                      </a:endParaRPr>
                    </a:p>
                  </a:txBody>
                  <a:tcPr anchor="ctr"/>
                </a:tc>
              </a:tr>
              <a:tr h="3934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75000"/>
                          </a:schemeClr>
                        </a:solidFill>
                      </a:endParaRPr>
                    </a:p>
                  </a:txBody>
                  <a:tcPr/>
                </a:tc>
                <a:tc>
                  <a:txBody>
                    <a:bodyPr/>
                    <a:lstStyle/>
                    <a:p>
                      <a:pPr lvl="0"/>
                      <a:endParaRPr lang="x-none" sz="1200" kern="1200" dirty="0">
                        <a:solidFill>
                          <a:schemeClr val="tx1"/>
                        </a:solidFill>
                        <a:effectLst/>
                        <a:latin typeface="+mn-lt"/>
                        <a:ea typeface="+mn-ea"/>
                        <a:cs typeface="+mn-cs"/>
                      </a:endParaRPr>
                    </a:p>
                  </a:txBody>
                  <a:tcPr anchor="ctr"/>
                </a:tc>
              </a:tr>
            </a:tbl>
          </a:graphicData>
        </a:graphic>
      </p:graphicFrame>
      <p:grpSp>
        <p:nvGrpSpPr>
          <p:cNvPr id="16" name="Group 15"/>
          <p:cNvGrpSpPr/>
          <p:nvPr/>
        </p:nvGrpSpPr>
        <p:grpSpPr>
          <a:xfrm>
            <a:off x="762000" y="2501500"/>
            <a:ext cx="2700665" cy="2999996"/>
            <a:chOff x="850768" y="2278946"/>
            <a:chExt cx="1862684" cy="1975494"/>
          </a:xfrm>
        </p:grpSpPr>
        <p:pic>
          <p:nvPicPr>
            <p:cNvPr id="11" name="Picture 10" descr="ISO_4u_Hypervisor.pn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50768" y="2744931"/>
              <a:ext cx="1862684" cy="150950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203" y="2278946"/>
              <a:ext cx="709823" cy="82928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077" y="2505932"/>
              <a:ext cx="709823" cy="82928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7950" y="2732919"/>
              <a:ext cx="709823" cy="829282"/>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1215" y="2968184"/>
              <a:ext cx="712237" cy="832104"/>
            </a:xfrm>
            <a:prstGeom prst="rect">
              <a:avLst/>
            </a:prstGeom>
          </p:spPr>
        </p:pic>
      </p:grpSp>
      <p:sp>
        <p:nvSpPr>
          <p:cNvPr id="17" name="Rectangle 1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Agile Security </a:t>
            </a:r>
            <a:r>
              <a:rPr lang="en-US" sz="2000" b="1" dirty="0">
                <a:solidFill>
                  <a:schemeClr val="bg1"/>
                </a:solidFill>
                <a:cs typeface="Arial Narrow"/>
              </a:rPr>
              <a:t>for Virtual Environments </a:t>
            </a:r>
          </a:p>
        </p:txBody>
      </p:sp>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grpSp>
        <p:nvGrpSpPr>
          <p:cNvPr id="19" name="Group 18"/>
          <p:cNvGrpSpPr/>
          <p:nvPr/>
        </p:nvGrpSpPr>
        <p:grpSpPr>
          <a:xfrm>
            <a:off x="4741077" y="5664837"/>
            <a:ext cx="449553" cy="458567"/>
            <a:chOff x="7634473" y="2936880"/>
            <a:chExt cx="345899" cy="352835"/>
          </a:xfrm>
        </p:grpSpPr>
        <p:pic>
          <p:nvPicPr>
            <p:cNvPr id="20"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1"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VMware</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ESXi</a:t>
              </a:r>
              <a:endParaRPr kumimoji="0" lang="en" sz="700" b="1" i="0" u="none" strike="noStrike" kern="0" cap="none" spc="0" normalizeH="0" baseline="0" noProof="0" dirty="0">
                <a:ln>
                  <a:noFill/>
                </a:ln>
                <a:solidFill>
                  <a:srgbClr val="3D4D4D"/>
                </a:solidFill>
                <a:effectLst/>
                <a:uLnTx/>
                <a:uFillTx/>
              </a:endParaRPr>
            </a:p>
          </p:txBody>
        </p:sp>
      </p:grpSp>
      <p:grpSp>
        <p:nvGrpSpPr>
          <p:cNvPr id="22" name="Group 21"/>
          <p:cNvGrpSpPr/>
          <p:nvPr/>
        </p:nvGrpSpPr>
        <p:grpSpPr>
          <a:xfrm>
            <a:off x="5332437" y="5664837"/>
            <a:ext cx="449553" cy="458567"/>
            <a:chOff x="7634473" y="2936880"/>
            <a:chExt cx="345899" cy="352835"/>
          </a:xfrm>
        </p:grpSpPr>
        <p:pic>
          <p:nvPicPr>
            <p:cNvPr id="23"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4"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en-US" sz="700" b="1" i="0" u="none" strike="noStrike" kern="0" cap="none" spc="0" normalizeH="0" baseline="0" noProof="0" dirty="0" smtClean="0">
                  <a:ln>
                    <a:noFill/>
                  </a:ln>
                  <a:solidFill>
                    <a:srgbClr val="3D4D4D"/>
                  </a:solidFill>
                  <a:effectLst/>
                  <a:uLnTx/>
                  <a:uFillTx/>
                </a:rPr>
                <a:t>Citrix</a:t>
              </a:r>
            </a:p>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Xen</a:t>
              </a:r>
              <a:endParaRPr kumimoji="0" lang="en" sz="700" b="1" i="0" u="none" strike="noStrike" kern="0" cap="none" spc="0" normalizeH="0" baseline="0" noProof="0" dirty="0">
                <a:ln>
                  <a:noFill/>
                </a:ln>
                <a:solidFill>
                  <a:srgbClr val="3D4D4D"/>
                </a:solidFill>
                <a:effectLst/>
                <a:uLnTx/>
                <a:uFillTx/>
              </a:endParaRPr>
            </a:p>
          </p:txBody>
        </p:sp>
      </p:grpSp>
      <p:grpSp>
        <p:nvGrpSpPr>
          <p:cNvPr id="25" name="Group 24"/>
          <p:cNvGrpSpPr/>
          <p:nvPr/>
        </p:nvGrpSpPr>
        <p:grpSpPr>
          <a:xfrm>
            <a:off x="5934390" y="5664837"/>
            <a:ext cx="449553" cy="458567"/>
            <a:chOff x="7634473" y="2936880"/>
            <a:chExt cx="345899" cy="352835"/>
          </a:xfrm>
        </p:grpSpPr>
        <p:pic>
          <p:nvPicPr>
            <p:cNvPr id="26"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27"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Xen</a:t>
              </a:r>
              <a:endParaRPr kumimoji="0" lang="en" sz="1100" b="1" i="0" u="none" strike="noStrike" kern="0" cap="none" spc="0" normalizeH="0" baseline="0" noProof="0" dirty="0">
                <a:ln>
                  <a:noFill/>
                </a:ln>
                <a:solidFill>
                  <a:srgbClr val="3D4D4D"/>
                </a:solidFill>
                <a:effectLst/>
                <a:uLnTx/>
                <a:uFillTx/>
              </a:endParaRPr>
            </a:p>
          </p:txBody>
        </p:sp>
      </p:grpSp>
      <p:grpSp>
        <p:nvGrpSpPr>
          <p:cNvPr id="28" name="Group 27"/>
          <p:cNvGrpSpPr/>
          <p:nvPr/>
        </p:nvGrpSpPr>
        <p:grpSpPr>
          <a:xfrm>
            <a:off x="6553700" y="5664837"/>
            <a:ext cx="449553" cy="458567"/>
            <a:chOff x="7634473" y="2936880"/>
            <a:chExt cx="345899" cy="352835"/>
          </a:xfrm>
        </p:grpSpPr>
        <p:pic>
          <p:nvPicPr>
            <p:cNvPr id="29"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0"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1100" b="1" kern="0" dirty="0" smtClean="0">
                  <a:solidFill>
                    <a:srgbClr val="3D4D4D"/>
                  </a:solidFill>
                </a:rPr>
                <a:t>KVM</a:t>
              </a:r>
              <a:endParaRPr kumimoji="0" lang="en" sz="1100" b="1" i="0" u="none" strike="noStrike" kern="0" cap="none" spc="0" normalizeH="0" baseline="0" noProof="0" dirty="0">
                <a:ln>
                  <a:noFill/>
                </a:ln>
                <a:solidFill>
                  <a:srgbClr val="3D4D4D"/>
                </a:solidFill>
                <a:effectLst/>
                <a:uLnTx/>
                <a:uFillTx/>
              </a:endParaRPr>
            </a:p>
          </p:txBody>
        </p:sp>
      </p:grpSp>
      <p:grpSp>
        <p:nvGrpSpPr>
          <p:cNvPr id="31" name="Group 30"/>
          <p:cNvGrpSpPr/>
          <p:nvPr/>
        </p:nvGrpSpPr>
        <p:grpSpPr>
          <a:xfrm>
            <a:off x="7138838" y="5664837"/>
            <a:ext cx="449553" cy="458567"/>
            <a:chOff x="7634473" y="2936880"/>
            <a:chExt cx="345899" cy="352835"/>
          </a:xfrm>
        </p:grpSpPr>
        <p:pic>
          <p:nvPicPr>
            <p:cNvPr id="32"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3"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Hyper-V</a:t>
              </a:r>
              <a:endParaRPr kumimoji="0" lang="en" sz="700" b="1" i="0" u="none" strike="noStrike" kern="0" cap="none" spc="0" normalizeH="0" baseline="0" noProof="0" dirty="0">
                <a:ln>
                  <a:noFill/>
                </a:ln>
                <a:solidFill>
                  <a:srgbClr val="3D4D4D"/>
                </a:solidFill>
                <a:effectLst/>
                <a:uLnTx/>
                <a:uFillTx/>
              </a:endParaRPr>
            </a:p>
          </p:txBody>
        </p:sp>
      </p:grpSp>
      <p:grpSp>
        <p:nvGrpSpPr>
          <p:cNvPr id="34" name="Group 33"/>
          <p:cNvGrpSpPr/>
          <p:nvPr/>
        </p:nvGrpSpPr>
        <p:grpSpPr>
          <a:xfrm>
            <a:off x="7700370" y="5664837"/>
            <a:ext cx="449553" cy="458567"/>
            <a:chOff x="7634473" y="2936880"/>
            <a:chExt cx="345899" cy="352835"/>
          </a:xfrm>
        </p:grpSpPr>
        <p:pic>
          <p:nvPicPr>
            <p:cNvPr id="35"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6"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AmazonAWS</a:t>
              </a:r>
              <a:endParaRPr kumimoji="0" lang="en" sz="700" b="1" i="0" u="none" strike="noStrike" kern="0" cap="none" spc="0" normalizeH="0" baseline="0" noProof="0" dirty="0">
                <a:ln>
                  <a:noFill/>
                </a:ln>
                <a:solidFill>
                  <a:srgbClr val="3D4D4D"/>
                </a:solidFill>
                <a:effectLst/>
                <a:uLnTx/>
                <a:uFillTx/>
              </a:endParaRPr>
            </a:p>
          </p:txBody>
        </p:sp>
      </p:grpSp>
      <p:grpSp>
        <p:nvGrpSpPr>
          <p:cNvPr id="37" name="Group 36"/>
          <p:cNvGrpSpPr/>
          <p:nvPr/>
        </p:nvGrpSpPr>
        <p:grpSpPr>
          <a:xfrm>
            <a:off x="8265088" y="5664837"/>
            <a:ext cx="449553" cy="458567"/>
            <a:chOff x="7634473" y="2936880"/>
            <a:chExt cx="345899" cy="352835"/>
          </a:xfrm>
        </p:grpSpPr>
        <p:pic>
          <p:nvPicPr>
            <p:cNvPr id="38" name="Shape 445"/>
            <p:cNvPicPr preferRelativeResize="0"/>
            <p:nvPr/>
          </p:nvPicPr>
          <p:blipFill rotWithShape="1">
            <a:blip r:embed="rId7">
              <a:alphaModFix/>
            </a:blip>
            <a:srcRect/>
            <a:stretch/>
          </p:blipFill>
          <p:spPr>
            <a:xfrm>
              <a:off x="7634473" y="2936880"/>
              <a:ext cx="345899" cy="334799"/>
            </a:xfrm>
            <a:prstGeom prst="rect">
              <a:avLst/>
            </a:prstGeom>
            <a:noFill/>
            <a:ln>
              <a:noFill/>
            </a:ln>
          </p:spPr>
        </p:pic>
        <p:sp>
          <p:nvSpPr>
            <p:cNvPr id="39" name="Shape 446"/>
            <p:cNvSpPr txBox="1"/>
            <p:nvPr/>
          </p:nvSpPr>
          <p:spPr>
            <a:xfrm>
              <a:off x="7665896" y="3028115"/>
              <a:ext cx="275399" cy="261600"/>
            </a:xfrm>
            <a:prstGeom prst="rect">
              <a:avLst/>
            </a:prstGeom>
            <a:noFill/>
            <a:ln>
              <a:noFill/>
            </a:ln>
          </p:spPr>
          <p:txBody>
            <a:bodyPr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lang="en-US" sz="700" b="1" kern="0" dirty="0" smtClean="0">
                  <a:solidFill>
                    <a:srgbClr val="3D4D4D"/>
                  </a:solidFill>
                </a:rPr>
                <a:t>MS Azure</a:t>
              </a:r>
              <a:endParaRPr kumimoji="0" lang="en" sz="700" b="1" i="0" u="none" strike="noStrike" kern="0" cap="none" spc="0" normalizeH="0" baseline="0" noProof="0" dirty="0">
                <a:ln>
                  <a:noFill/>
                </a:ln>
                <a:solidFill>
                  <a:srgbClr val="3D4D4D"/>
                </a:solidFill>
                <a:effectLst/>
                <a:uLnTx/>
                <a:uFillTx/>
              </a:endParaRPr>
            </a:p>
          </p:txBody>
        </p:sp>
      </p:grpSp>
    </p:spTree>
    <p:extLst>
      <p:ext uri="{BB962C8B-B14F-4D97-AF65-F5344CB8AC3E}">
        <p14:creationId xmlns:p14="http://schemas.microsoft.com/office/powerpoint/2010/main" val="3393053909"/>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075751725"/>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1 GB</a:t>
                      </a:r>
                      <a:endParaRPr lang="en-US" sz="1100" dirty="0"/>
                    </a:p>
                  </a:txBody>
                  <a:tcPr anchor="ctr"/>
                </a:tc>
                <a:tc>
                  <a:txBody>
                    <a:bodyPr/>
                    <a:lstStyle/>
                    <a:p>
                      <a:pPr algn="ctr"/>
                      <a:r>
                        <a:rPr lang="en-US" sz="1100" dirty="0" smtClean="0"/>
                        <a:t>1 GB / 2 GB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4 GB</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6 GB</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 12 GB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13708654"/>
              </p:ext>
            </p:extLst>
          </p:nvPr>
        </p:nvGraphicFramePr>
        <p:xfrm>
          <a:off x="252000" y="1260000"/>
          <a:ext cx="8640002" cy="4633411"/>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rgbClr val="3C3C3C"/>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FG-TRAN-QSFP-4SFP-5</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mn-lt"/>
                        <a:cs typeface="Arial"/>
                      </a:endParaRP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2195162391"/>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FG300D/400D/500D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FG-900D/1000D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510011478"/>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6670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FG3000D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FG3100D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32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 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FG3810D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6 CFP2</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mn-lt"/>
                          <a:cs typeface="Arial"/>
                        </a:rPr>
                        <a:t>NIL but include FG-CABLE-SR10-SFP+</a:t>
                      </a: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449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390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110891169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a:t>
                      </a:r>
                      <a:r>
                        <a:rPr lang="en-US" sz="1100" b="1" baseline="0" dirty="0" smtClean="0">
                          <a:solidFill>
                            <a:schemeClr val="bg1"/>
                          </a:solidFill>
                        </a:rPr>
                        <a:t> </a:t>
                      </a:r>
                      <a:r>
                        <a:rPr lang="en-US" sz="1100" b="1" dirty="0" smtClean="0">
                          <a:solidFill>
                            <a:schemeClr val="bg1"/>
                          </a:solidFill>
                        </a:rPr>
                        <a:t>(Proxy based)</a:t>
                      </a:r>
                      <a:endParaRPr lang="en-US" sz="1100" b="1" dirty="0">
                        <a:solidFill>
                          <a:schemeClr val="bg1"/>
                        </a:solidFill>
                      </a:endParaRPr>
                    </a:p>
                  </a:txBody>
                  <a:tcPr anchor="ctr">
                    <a:solidFill>
                      <a:schemeClr val="accent4"/>
                    </a:solidFill>
                  </a:tcPr>
                </a:tc>
                <a:tc>
                  <a:txBody>
                    <a:bodyPr/>
                    <a:lstStyle/>
                    <a:p>
                      <a:pPr algn="ctr"/>
                      <a:r>
                        <a:rPr lang="en-US" sz="1100" dirty="0" smtClean="0"/>
                        <a:t>30</a:t>
                      </a:r>
                      <a:r>
                        <a:rPr lang="en-US" sz="1100" baseline="0" dirty="0" smtClean="0"/>
                        <a:t> </a:t>
                      </a:r>
                      <a:r>
                        <a:rPr lang="en-US" sz="1100" dirty="0" smtClean="0"/>
                        <a:t>Mbps</a:t>
                      </a:r>
                      <a:endParaRPr lang="en-US" sz="1100" b="0" i="0" dirty="0">
                        <a:latin typeface="+mn-lt"/>
                      </a:endParaRPr>
                    </a:p>
                  </a:txBody>
                  <a:tcPr anchor="ctr"/>
                </a:tc>
                <a:tc>
                  <a:txBody>
                    <a:bodyPr/>
                    <a:lstStyle/>
                    <a:p>
                      <a:pPr algn="ctr"/>
                      <a:r>
                        <a:rPr lang="en-US" sz="1100" b="0" i="0" dirty="0" smtClean="0">
                          <a:latin typeface="+mn-lt"/>
                        </a:rPr>
                        <a:t>35 </a:t>
                      </a:r>
                      <a:r>
                        <a:rPr lang="en-US" sz="1100" b="0" i="0" baseline="0" dirty="0" smtClean="0">
                          <a:latin typeface="+mn-lt"/>
                        </a:rPr>
                        <a:t>Mbps</a:t>
                      </a:r>
                      <a:endParaRPr lang="en-US" sz="1100" b="0" i="0" dirty="0">
                        <a:latin typeface="+mn-lt"/>
                      </a:endParaRPr>
                    </a:p>
                  </a:txBody>
                  <a:tcPr anchor="ctr"/>
                </a:tc>
                <a:tc>
                  <a:txBody>
                    <a:bodyPr/>
                    <a:lstStyle/>
                    <a:p>
                      <a:pPr algn="ctr"/>
                      <a:r>
                        <a:rPr lang="en-US" sz="1100" dirty="0" smtClean="0"/>
                        <a:t>35 Mbps</a:t>
                      </a:r>
                      <a:endParaRPr lang="en-US" sz="1100" dirty="0"/>
                    </a:p>
                  </a:txBody>
                  <a:tcPr anchor="ctr" horzOverflow="overflow"/>
                </a:tc>
                <a:tc>
                  <a:txBody>
                    <a:bodyPr/>
                    <a:lstStyle/>
                    <a:p>
                      <a:pPr algn="ctr"/>
                      <a:r>
                        <a:rPr lang="en-US" sz="1100" b="0" i="0" dirty="0" smtClean="0">
                          <a:latin typeface="+mn-lt"/>
                        </a:rPr>
                        <a:t>250 Mbps</a:t>
                      </a:r>
                      <a:endParaRPr lang="en-US" sz="1100" b="0" i="0" dirty="0">
                        <a:latin typeface="+mn-lt"/>
                      </a:endParaRPr>
                    </a:p>
                  </a:txBody>
                  <a:tcPr anchor="ctr"/>
                </a:tc>
                <a:tc>
                  <a:txBody>
                    <a:bodyPr/>
                    <a:lstStyle/>
                    <a:p>
                      <a:pPr algn="ctr"/>
                      <a:r>
                        <a:rPr lang="en-US" sz="1100" dirty="0" smtClean="0"/>
                        <a:t>35 Mbps</a:t>
                      </a:r>
                      <a:endParaRPr lang="en-US" sz="1100" dirty="0"/>
                    </a:p>
                  </a:txBody>
                  <a:tcPr anchor="ctr" horzOverflow="overflow"/>
                </a:tc>
                <a:tc>
                  <a:txBody>
                    <a:bodyPr/>
                    <a:lstStyle/>
                    <a:p>
                      <a:pPr algn="ctr"/>
                      <a:r>
                        <a:rPr lang="en-US" sz="1100" dirty="0" smtClean="0"/>
                        <a:t>300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338124037"/>
              </p:ext>
            </p:extLst>
          </p:nvPr>
        </p:nvGraphicFramePr>
        <p:xfrm>
          <a:off x="252000" y="1260000"/>
          <a:ext cx="8640000" cy="4813067"/>
        </p:xfrm>
        <a:graphic>
          <a:graphicData uri="http://schemas.openxmlformats.org/drawingml/2006/table">
            <a:tbl>
              <a:tblPr firstRow="1" bandRow="1">
                <a:effectLst/>
                <a:tableStyleId>{073A0DAA-6AF3-43AB-8588-CEC1D06C72B9}</a:tableStyleId>
              </a:tblPr>
              <a:tblGrid>
                <a:gridCol w="2880257"/>
                <a:gridCol w="5759743"/>
              </a:tblGrid>
              <a:tr h="27439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47173">
                <a:tc>
                  <a:txBody>
                    <a:bodyPr/>
                    <a:lstStyle/>
                    <a:p>
                      <a:r>
                        <a:rPr lang="en-US" sz="1100" b="1" dirty="0" smtClean="0">
                          <a:solidFill>
                            <a:srgbClr val="FFFFFF"/>
                          </a:solidFill>
                        </a:rPr>
                        <a:t>FG/FWF-20C, 30D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47173">
                <a:tc>
                  <a:txBody>
                    <a:bodyPr/>
                    <a:lstStyle/>
                    <a:p>
                      <a:r>
                        <a:rPr lang="en-US" sz="1100" b="1" dirty="0" smtClean="0">
                          <a:solidFill>
                            <a:srgbClr val="FFFFFF"/>
                          </a:solidFill>
                        </a:rPr>
                        <a:t>FG/FWF-30D-POE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SP-FG30D-POE-PDC</a:t>
                      </a:r>
                      <a:endParaRPr lang="en-US" sz="1100" dirty="0"/>
                    </a:p>
                  </a:txBody>
                  <a:tcPr marL="61703" marR="61703" marT="34706" marB="34706"/>
                </a:tc>
              </a:tr>
              <a:tr h="375046">
                <a:tc>
                  <a:txBody>
                    <a:bodyPr/>
                    <a:lstStyle/>
                    <a:p>
                      <a:r>
                        <a:rPr lang="en-US" sz="1100" b="1" dirty="0" smtClean="0">
                          <a:solidFill>
                            <a:srgbClr val="FFFFFF"/>
                          </a:solidFill>
                        </a:rPr>
                        <a:t>FG/FWF-40C,</a:t>
                      </a:r>
                      <a:r>
                        <a:rPr lang="en-US" sz="1100" b="1" baseline="0" dirty="0" smtClean="0">
                          <a:solidFill>
                            <a:srgbClr val="FFFFFF"/>
                          </a:solidFill>
                        </a:rPr>
                        <a:t> 60C, 60D,/60D-3G4G, 90D,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47173">
                <a:tc>
                  <a:txBody>
                    <a:bodyPr/>
                    <a:lstStyle/>
                    <a:p>
                      <a:r>
                        <a:rPr lang="en-US" sz="1100" b="1" dirty="0" smtClean="0">
                          <a:solidFill>
                            <a:srgbClr val="FFFFFF"/>
                          </a:solidFill>
                        </a:rPr>
                        <a:t>FG/FWF-60D-POE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SP-FG60D-POE-PDC</a:t>
                      </a:r>
                      <a:endParaRPr lang="en-US" sz="1100" dirty="0"/>
                    </a:p>
                  </a:txBody>
                  <a:tcPr marL="61703" marR="61703" marT="34706" marB="34706"/>
                </a:tc>
              </a:tr>
              <a:tr h="247173">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47173">
                <a:tc>
                  <a:txBody>
                    <a:bodyPr/>
                    <a:lstStyle/>
                    <a:p>
                      <a:r>
                        <a:rPr lang="en-US" sz="1100" b="1" dirty="0" smtClean="0">
                          <a:solidFill>
                            <a:srgbClr val="FFFFFF"/>
                          </a:solidFill>
                        </a:rPr>
                        <a:t>FG/FWF-90D-POE,</a:t>
                      </a:r>
                      <a:r>
                        <a:rPr lang="en-US" sz="1100" b="1" baseline="0" dirty="0" smtClean="0">
                          <a:solidFill>
                            <a:srgbClr val="FFFFFF"/>
                          </a:solidFill>
                        </a:rPr>
                        <a:t> FG-70D-POE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SP-FG90D-POE-PDC</a:t>
                      </a:r>
                      <a:endParaRPr lang="en-US" sz="1100" dirty="0"/>
                    </a:p>
                  </a:txBody>
                  <a:tcPr marL="61703" marR="61703" marT="34706" marB="34706"/>
                </a:tc>
              </a:tr>
              <a:tr h="247173">
                <a:tc>
                  <a:txBody>
                    <a:bodyPr/>
                    <a:lstStyle/>
                    <a:p>
                      <a:r>
                        <a:rPr lang="en-US" sz="1100" b="1" dirty="0" smtClean="0">
                          <a:solidFill>
                            <a:srgbClr val="FFFFFF"/>
                          </a:solidFill>
                        </a:rPr>
                        <a:t>FG/FWF-92D</a:t>
                      </a:r>
                      <a:endParaRPr lang="en-US" sz="1100" b="1" dirty="0">
                        <a:solidFill>
                          <a:srgbClr val="FFFFFF"/>
                        </a:solidFill>
                      </a:endParaRPr>
                    </a:p>
                  </a:txBody>
                  <a:tcPr marL="61703" marR="61703" marT="34706" marB="34706">
                    <a:solidFill>
                      <a:srgbClr val="77777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SP-FG92D-PDC</a:t>
                      </a:r>
                      <a:endParaRPr lang="en-US" sz="1100" dirty="0"/>
                    </a:p>
                  </a:txBody>
                  <a:tcPr marL="61703" marR="61703" marT="34706" marB="34706"/>
                </a:tc>
              </a:tr>
              <a:tr h="247173">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47173">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471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47173">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47173">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375046">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47173">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47173">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47173">
                <a:tc>
                  <a:txBody>
                    <a:bodyPr/>
                    <a:lstStyle/>
                    <a:p>
                      <a:r>
                        <a:rPr lang="en-US" sz="1100" b="1" dirty="0" smtClean="0">
                          <a:solidFill>
                            <a:srgbClr val="FFFFFF"/>
                          </a:solidFill>
                        </a:rPr>
                        <a:t>FG-400D/500D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102084509"/>
              </p:ext>
            </p:extLst>
          </p:nvPr>
        </p:nvGraphicFramePr>
        <p:xfrm>
          <a:off x="252000" y="1260000"/>
          <a:ext cx="8640000" cy="3649941"/>
        </p:xfrm>
        <a:graphic>
          <a:graphicData uri="http://schemas.openxmlformats.org/drawingml/2006/table">
            <a:tbl>
              <a:tblPr firstRow="1" bandRow="1">
                <a:effectLst/>
                <a:tableStyleId>{073A0DAA-6AF3-43AB-8588-CEC1D06C72B9}</a:tableStyleId>
              </a:tblPr>
              <a:tblGrid>
                <a:gridCol w="2880257"/>
                <a:gridCol w="5759743"/>
              </a:tblGrid>
              <a:tr h="290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52923">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52923">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52923">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FG-900D/1000D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3777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52923">
                <a:tc>
                  <a:txBody>
                    <a:bodyPr/>
                    <a:lstStyle/>
                    <a:p>
                      <a:r>
                        <a:rPr lang="en-US" sz="1100" b="1" dirty="0" smtClean="0">
                          <a:solidFill>
                            <a:srgbClr val="FFFFFF"/>
                          </a:solidFill>
                        </a:rPr>
                        <a:t>FG-3000D,</a:t>
                      </a:r>
                      <a:r>
                        <a:rPr lang="en-US" sz="1100" b="1" baseline="0" dirty="0" smtClean="0">
                          <a:solidFill>
                            <a:srgbClr val="FFFFFF"/>
                          </a:solidFill>
                        </a:rPr>
                        <a:t> FG-3100D, </a:t>
                      </a:r>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52923">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52923">
                <a:tc>
                  <a:txBody>
                    <a:bodyPr/>
                    <a:lstStyle/>
                    <a:p>
                      <a:r>
                        <a:rPr lang="en-US" sz="1100" b="1" dirty="0" smtClean="0">
                          <a:solidFill>
                            <a:srgbClr val="FFFFFF"/>
                          </a:solidFill>
                        </a:rPr>
                        <a:t>FG-3810D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529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56531591"/>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SP-FGPCOR-AU	</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877163"/>
          </a:xfrm>
          <a:prstGeom prst="rect">
            <a:avLst/>
          </a:prstGeom>
        </p:spPr>
        <p:txBody>
          <a:bodyPr wrap="square">
            <a:spAutoFit/>
          </a:bodyPr>
          <a:lstStyle/>
          <a:p>
            <a:r>
              <a:rPr lang="en-US" sz="1100" dirty="0">
                <a:hlinkClick r:id="rId2"/>
              </a:rPr>
              <a:t>http://en.wikipedia.org/wiki/</a:t>
            </a:r>
            <a:r>
              <a:rPr lang="en-US" sz="1100" dirty="0" smtClean="0">
                <a:hlinkClick r:id="rId2"/>
              </a:rPr>
              <a:t>AC_power_plugs_and_sockets</a:t>
            </a:r>
            <a:r>
              <a:rPr lang="en-US" sz="1100" dirty="0"/>
              <a:t/>
            </a:r>
            <a:br>
              <a:rPr lang="en-US" sz="1100" dirty="0"/>
            </a:br>
            <a:r>
              <a:rPr lang="en-US" sz="1100" dirty="0">
                <a:hlinkClick r:id="rId3"/>
              </a:rPr>
              <a:t>http://kropla.com/electric2.</a:t>
            </a:r>
            <a:r>
              <a:rPr lang="en-US" sz="1100" dirty="0" smtClean="0">
                <a:hlinkClick r:id="rId3"/>
              </a:rPr>
              <a:t>htm</a:t>
            </a:r>
            <a:endParaRPr lang="en-US" sz="1100" dirty="0" smtClean="0"/>
          </a:p>
          <a:p>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a:stretch>
            <a:fillRect/>
          </a:stretch>
        </p:blipFill>
        <p:spPr>
          <a:xfrm>
            <a:off x="1371600" y="2133600"/>
            <a:ext cx="539315" cy="393700"/>
          </a:xfrm>
          <a:prstGeom prst="rect">
            <a:avLst/>
          </a:prstGeom>
        </p:spPr>
      </p:pic>
      <p:pic>
        <p:nvPicPr>
          <p:cNvPr id="9" name="Picture 8"/>
          <p:cNvPicPr>
            <a:picLocks noChangeAspect="1"/>
          </p:cNvPicPr>
          <p:nvPr/>
        </p:nvPicPr>
        <p:blipFill>
          <a:blip>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278957036"/>
              </p:ext>
            </p:extLst>
          </p:nvPr>
        </p:nvGraphicFramePr>
        <p:xfrm>
          <a:off x="251999" y="1260000"/>
          <a:ext cx="8640000" cy="5093582"/>
        </p:xfrm>
        <a:graphic>
          <a:graphicData uri="http://schemas.openxmlformats.org/drawingml/2006/table">
            <a:tbl>
              <a:tblPr firstRow="1" bandRow="1">
                <a:effectLst/>
                <a:tableStyleId>{073A0DAA-6AF3-43AB-8588-CEC1D06C72B9}</a:tableStyleId>
              </a:tblPr>
              <a:tblGrid>
                <a:gridCol w="1358800"/>
                <a:gridCol w="910150"/>
                <a:gridCol w="910150"/>
                <a:gridCol w="910150"/>
                <a:gridCol w="910150"/>
                <a:gridCol w="910150"/>
                <a:gridCol w="910150"/>
                <a:gridCol w="910150"/>
                <a:gridCol w="910150"/>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SP-DFWB2T</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3000E</a:t>
                      </a:r>
                    </a:p>
                    <a:p>
                      <a:pPr algn="ctr"/>
                      <a:r>
                        <a:rPr lang="en-US" sz="1100" dirty="0" smtClean="0"/>
                        <a:t>4000E</a:t>
                      </a: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1412952087"/>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spd="slow">
    <p:wip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2027868606"/>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3172773529"/>
              </p:ext>
            </p:extLst>
          </p:nvPr>
        </p:nvGraphicFramePr>
        <p:xfrm>
          <a:off x="251999" y="1260000"/>
          <a:ext cx="8640001" cy="33832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88046">
                <a:tc>
                  <a:txBody>
                    <a:bodyPr/>
                    <a:lstStyle/>
                    <a:p>
                      <a:r>
                        <a:rPr lang="en-US" sz="1300" dirty="0" smtClean="0"/>
                        <a:t>FortiOS 5.2.3</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FSW-224D-POE/FPOE</a:t>
                      </a:r>
                    </a:p>
                  </a:txBody>
                  <a:tcPr anchor="ctr">
                    <a:solidFill>
                      <a:srgbClr val="3C3C3C"/>
                    </a:solidFill>
                  </a:tcPr>
                </a:tc>
                <a:tc>
                  <a:txBody>
                    <a:bodyPr/>
                    <a:lstStyle/>
                    <a:p>
                      <a:pPr algn="ctr"/>
                      <a:r>
                        <a:rPr lang="en-US" sz="1300" dirty="0" smtClean="0"/>
                        <a:t>FSW-324B-POE</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p:wipe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 (for v5.2.2 and below)</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786520713"/>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spd="slow">
    <p:wip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spTree>
    <p:extLst>
      <p:ext uri="{BB962C8B-B14F-4D97-AF65-F5344CB8AC3E}">
        <p14:creationId xmlns:p14="http://schemas.microsoft.com/office/powerpoint/2010/main" val="3262345555"/>
      </p:ext>
    </p:extLst>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spTree>
    <p:extLst>
      <p:ext uri="{BB962C8B-B14F-4D97-AF65-F5344CB8AC3E}">
        <p14:creationId xmlns:p14="http://schemas.microsoft.com/office/powerpoint/2010/main" val="349504021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16329</Words>
  <Application>Microsoft Office PowerPoint</Application>
  <PresentationFormat>Bildschirmpräsentation (4:3)</PresentationFormat>
  <Paragraphs>6266</Paragraphs>
  <Slides>201</Slides>
  <Notes>21</Notes>
  <HiddenSlides>0</HiddenSlides>
  <MMClips>0</MMClips>
  <ScaleCrop>false</ScaleCrop>
  <HeadingPairs>
    <vt:vector size="4" baseType="variant">
      <vt:variant>
        <vt:lpstr>Design</vt:lpstr>
      </vt:variant>
      <vt:variant>
        <vt:i4>1</vt:i4>
      </vt:variant>
      <vt:variant>
        <vt:lpstr>Folientitel</vt:lpstr>
      </vt:variant>
      <vt:variant>
        <vt:i4>201</vt:i4>
      </vt:variant>
    </vt:vector>
  </HeadingPairs>
  <TitlesOfParts>
    <vt:vector size="202" baseType="lpstr">
      <vt:lpstr>Default Theme</vt:lpstr>
      <vt:lpstr>Fortinet Product Quick Guide</vt:lpstr>
      <vt:lpstr>PowerPoint-Präsentation</vt:lpstr>
      <vt:lpstr>Content</vt:lpstr>
      <vt:lpstr>PowerPoint-Präsentation</vt:lpstr>
      <vt:lpstr>FortiGate Appliance by Segments</vt:lpstr>
      <vt:lpstr>Inside FortiOS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70D-POE</vt:lpstr>
      <vt:lpstr>FortiGate 80C</vt:lpstr>
      <vt:lpstr>FortiWiFi 80CM</vt:lpstr>
      <vt:lpstr>FortiGate 80D</vt:lpstr>
      <vt:lpstr>FortiGate/FortiWiFi 90D</vt:lpstr>
      <vt:lpstr>FortiGate/FortiWiFi 92D</vt:lpstr>
      <vt:lpstr>FortiGate/FortiWiFi 90D-POE</vt:lpstr>
      <vt:lpstr>FortiGate 94D-POE</vt:lpstr>
      <vt:lpstr>FortiGate 98D-POE</vt:lpstr>
      <vt:lpstr>FortiGate Mid-Range Series</vt:lpstr>
      <vt:lpstr>FortiGate Mid Range Devices: Comparison</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400D</vt:lpstr>
      <vt:lpstr>FortiGate 500D</vt:lpstr>
      <vt:lpstr>FortiGate 800C</vt:lpstr>
      <vt:lpstr>FortiGate 900D</vt:lpstr>
      <vt:lpstr>FortiGate High End Series</vt:lpstr>
      <vt:lpstr>FortiGate 1000 Series: Comparison</vt:lpstr>
      <vt:lpstr>FortiGate 3000 Series: Comparison</vt:lpstr>
      <vt:lpstr>FortiGate-1000C</vt:lpstr>
      <vt:lpstr>FortiGate 1000D</vt:lpstr>
      <vt:lpstr>FortiGate 1200D</vt:lpstr>
      <vt:lpstr>FortiGate 1500D</vt:lpstr>
      <vt:lpstr>FortiGate 3240C</vt:lpstr>
      <vt:lpstr>FortiGate 3200D</vt:lpstr>
      <vt:lpstr>FortiGate 3600C</vt:lpstr>
      <vt:lpstr>FortiGate 3700D</vt:lpstr>
      <vt:lpstr>FortiGate 3810D</vt:lpstr>
      <vt:lpstr>FortiGate 5000 Series</vt:lpstr>
      <vt:lpstr>Performance &amp; Resiliency </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FortiController 5913C</vt:lpstr>
      <vt:lpstr>FortiSwitch 5203B</vt:lpstr>
      <vt:lpstr>FortiGate Virtual Appliance Series</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PowerPoint-Präsentation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PowerPoint-Präsentation</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Power Adaptors</vt:lpstr>
      <vt:lpstr>FortiAP Power Adaptors</vt:lpstr>
      <vt:lpstr>PowerPoint-Präsentation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224B-POE</vt:lpstr>
      <vt:lpstr>FortiSwitch 224D-FPOE</vt:lpstr>
      <vt:lpstr>FortiSwitch 324B-POE</vt:lpstr>
      <vt:lpstr>FortiSwitch 348B</vt:lpstr>
      <vt:lpstr>FortiSwitch 448B</vt:lpstr>
      <vt:lpstr>FortiSwitch 548D-FPOE</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Data Center Switches</vt:lpstr>
      <vt:lpstr>PowerPoint-Präsentation</vt:lpstr>
      <vt:lpstr>Introducing FortiClient</vt:lpstr>
      <vt:lpstr>FortiClient V5.2</vt:lpstr>
      <vt:lpstr>PowerPoint-Präsentation</vt:lpstr>
      <vt:lpstr>Introducing FortiToken</vt:lpstr>
      <vt:lpstr>Introducing FortiToken Mobile</vt:lpstr>
      <vt:lpstr>PowerPoint-Präsentation</vt:lpstr>
      <vt:lpstr>Introducing FortiAnalyzer</vt:lpstr>
      <vt:lpstr>FortiAnalyzer Series</vt:lpstr>
      <vt:lpstr>FortiAnalyzer-VM Series</vt:lpstr>
      <vt:lpstr>PowerPoint-Präsentation</vt:lpstr>
      <vt:lpstr>Introducing FortiManager</vt:lpstr>
      <vt:lpstr>FortiManager Series</vt:lpstr>
      <vt:lpstr>FortiManager-VM Series</vt:lpstr>
      <vt:lpstr>PowerPoint-Präsentation</vt:lpstr>
      <vt:lpstr>Introducing FortiSandbox</vt:lpstr>
      <vt:lpstr>FortiSandbox Series </vt:lpstr>
      <vt:lpstr>FortiSandbox Series</vt:lpstr>
      <vt:lpstr>PowerPoint-Präsentation</vt:lpstr>
      <vt:lpstr>Introducing FortiAuthenticator </vt:lpstr>
      <vt:lpstr>FortiAuthenticator Series</vt:lpstr>
      <vt:lpstr>FortiAuthenticator-VM Series</vt:lpstr>
      <vt:lpstr>PowerPoint-Präsentation</vt:lpstr>
      <vt:lpstr>Introducing FortiDDoS</vt:lpstr>
      <vt:lpstr>FortiDDoS Series</vt:lpstr>
      <vt:lpstr>PowerPoint-Präsentation</vt:lpstr>
      <vt:lpstr>Introducing FortiMail</vt:lpstr>
      <vt:lpstr>FortiMail Series</vt:lpstr>
      <vt:lpstr>FortiMail-VM Series</vt:lpstr>
      <vt:lpstr>PowerPoint-Präsentation</vt:lpstr>
      <vt:lpstr>Introducing FortiWeb</vt:lpstr>
      <vt:lpstr>FortiWeb Series</vt:lpstr>
      <vt:lpstr>FortiWeb-VM Series</vt:lpstr>
      <vt:lpstr>PowerPoint-Präsentation</vt:lpstr>
      <vt:lpstr>Introducing FortiDB</vt:lpstr>
      <vt:lpstr>FortiDB Series </vt:lpstr>
      <vt:lpstr>PowerPoint-Präsentation</vt:lpstr>
      <vt:lpstr>Introducing FortiADC &amp; AscenLink</vt:lpstr>
      <vt:lpstr>FortiADC D-Series</vt:lpstr>
      <vt:lpstr>FortiADC E-Series</vt:lpstr>
      <vt:lpstr>PowerPoint-Präsentation</vt:lpstr>
      <vt:lpstr>FortiWAN Series</vt:lpstr>
      <vt:lpstr>PowerPoint-Präsentation</vt:lpstr>
      <vt:lpstr>Introducing FortiCache</vt:lpstr>
      <vt:lpstr>FortiCache Series</vt:lpstr>
      <vt:lpstr>PowerPoint-Präsentation</vt:lpstr>
      <vt:lpstr>Introducing FortiRecorder and FortiCamera</vt:lpstr>
      <vt:lpstr>FortiRecorder Series</vt:lpstr>
      <vt:lpstr>FortiCamera Series</vt:lpstr>
      <vt:lpstr>PowerPoint-Präsentation</vt:lpstr>
      <vt:lpstr>Introducing FortiBridge</vt:lpstr>
      <vt:lpstr>FortiBridge Series</vt:lpstr>
      <vt:lpstr>PowerPoint-Präsentation</vt:lpstr>
      <vt:lpstr>Introducing FortiTap</vt:lpstr>
      <vt:lpstr>FortiTap Series</vt:lpstr>
      <vt:lpstr>PowerPoint-Präsentation</vt:lpstr>
      <vt:lpstr>Introducing FortiTester</vt:lpstr>
      <vt:lpstr>FortiTester Series</vt:lpstr>
      <vt:lpstr>PowerPoint-Präsentation</vt:lpstr>
      <vt:lpstr>Virtual Appliance Platforms</vt:lpstr>
      <vt:lpstr>FortiGuard Services</vt:lpstr>
      <vt:lpstr>Change Log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Fortinet Product Quick Guide</dc:title>
  <dc:creator>Andrea Soliva</dc:creator>
  <cp:lastModifiedBy>Andrea Soliva</cp:lastModifiedBy>
  <cp:revision>1</cp:revision>
  <dcterms:modified xsi:type="dcterms:W3CDTF">2015-07-13T06:29:05Z</dcterms:modified>
</cp:coreProperties>
</file>